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72" r:id="rId9"/>
    <p:sldId id="274" r:id="rId10"/>
    <p:sldId id="275" r:id="rId11"/>
    <p:sldId id="277" r:id="rId12"/>
    <p:sldId id="278" r:id="rId13"/>
    <p:sldId id="279" r:id="rId14"/>
    <p:sldId id="280" r:id="rId15"/>
    <p:sldId id="281" r:id="rId16"/>
    <p:sldId id="282" r:id="rId17"/>
    <p:sldId id="285" r:id="rId18"/>
    <p:sldId id="286" r:id="rId19"/>
    <p:sldId id="284" r:id="rId20"/>
    <p:sldId id="265" r:id="rId21"/>
    <p:sldId id="283" r:id="rId22"/>
    <p:sldId id="276" r:id="rId23"/>
    <p:sldId id="271" r:id="rId24"/>
    <p:sldId id="266" r:id="rId25"/>
    <p:sldId id="267" r:id="rId26"/>
    <p:sldId id="268" r:id="rId27"/>
    <p:sldId id="269" r:id="rId28"/>
    <p:sldId id="270" r:id="rId29"/>
  </p:sldIdLst>
  <p:sldSz cx="18288000" cy="10287000"/>
  <p:notesSz cx="6858000" cy="9144000"/>
  <p:embeddedFontLst>
    <p:embeddedFont>
      <p:font typeface="Cambria Math" panose="02040503050406030204" pitchFamily="18" charset="0"/>
      <p:regular r:id="rId30"/>
    </p:embeddedFont>
    <p:embeddedFont>
      <p:font typeface="Darker Grotesque Medium" panose="020B0604020202020204" charset="0"/>
      <p:regular r:id="rId31"/>
      <p:bold r:id="rId32"/>
    </p:embeddedFont>
    <p:embeddedFont>
      <p:font typeface="Muli" panose="020B0604020202020204" charset="0"/>
      <p:regular r:id="rId33"/>
    </p:embeddedFont>
    <p:embeddedFont>
      <p:font typeface="Muli Bold" panose="020B0604020202020204" charset="0"/>
      <p:regular r:id="rId34"/>
    </p:embeddedFont>
    <p:embeddedFont>
      <p:font typeface="Muli Ultra-Bold" panose="020B0604020202020204" charset="0"/>
      <p:regular r:id="rId35"/>
    </p:embeddedFont>
    <p:embeddedFont>
      <p:font typeface="Open Sauce" panose="020B0604020202020204" charset="0"/>
      <p:regular r:id="rId36"/>
    </p:embeddedFont>
    <p:embeddedFont>
      <p:font typeface="Poppins" panose="00000500000000000000" pitchFamily="2" charset="0"/>
      <p:regular r:id="rId37"/>
      <p:bold r:id="rId38"/>
      <p:italic r:id="rId39"/>
      <p:boldItalic r:id="rId40"/>
    </p:embeddedFont>
    <p:embeddedFont>
      <p:font typeface="Poppins Bold" panose="00000800000000000000" charset="0"/>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0005"/>
    <a:srgbClr val="BD0092"/>
    <a:srgbClr val="A400DE"/>
    <a:srgbClr val="A8042C"/>
    <a:srgbClr val="500A66"/>
    <a:srgbClr val="180D8B"/>
    <a:srgbClr val="FF4BBA"/>
    <a:srgbClr val="FF93A2"/>
    <a:srgbClr val="E1001F"/>
    <a:srgbClr val="A600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61" autoAdjust="0"/>
    <p:restoredTop sz="94243" autoAdjust="0"/>
  </p:normalViewPr>
  <p:slideViewPr>
    <p:cSldViewPr>
      <p:cViewPr varScale="1">
        <p:scale>
          <a:sx n="32" d="100"/>
          <a:sy n="32" d="100"/>
        </p:scale>
        <p:origin x="163" y="24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s>
</file>

<file path=ppt/media/image1.png>
</file>

<file path=ppt/media/image10.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jpeg>
</file>

<file path=ppt/media/image46.jpe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2.svg"/><Relationship Id="rId7" Type="http://schemas.openxmlformats.org/officeDocument/2006/relationships/image" Target="../media/image3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10.sv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12.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2.svg"/><Relationship Id="rId7" Type="http://schemas.openxmlformats.org/officeDocument/2006/relationships/image" Target="../media/image3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9.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37.png"/></Relationships>
</file>

<file path=ppt/slides/_rels/slide13.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2.svg"/><Relationship Id="rId7" Type="http://schemas.openxmlformats.org/officeDocument/2006/relationships/image" Target="../media/image3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40.png"/></Relationships>
</file>

<file path=ppt/slides/_rels/slide14.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2.svg"/><Relationship Id="rId7" Type="http://schemas.openxmlformats.org/officeDocument/2006/relationships/image" Target="../media/image3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41.png"/></Relationships>
</file>

<file path=ppt/slides/_rels/slide15.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2.svg"/><Relationship Id="rId7" Type="http://schemas.openxmlformats.org/officeDocument/2006/relationships/image" Target="../media/image3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42.pn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4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3.png"/><Relationship Id="rId5" Type="http://schemas.openxmlformats.org/officeDocument/2006/relationships/image" Target="../media/image10.sv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sv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0.svg"/><Relationship Id="rId10" Type="http://schemas.openxmlformats.org/officeDocument/2006/relationships/image" Target="../media/image21.png"/><Relationship Id="rId4" Type="http://schemas.openxmlformats.org/officeDocument/2006/relationships/image" Target="../media/image9.png"/><Relationship Id="rId9" Type="http://schemas.openxmlformats.org/officeDocument/2006/relationships/image" Target="../media/image20.png"/></Relationships>
</file>

<file path=ppt/slides/_rels/slide2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11.png"/><Relationship Id="rId12"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10.svg"/><Relationship Id="rId10" Type="http://schemas.openxmlformats.org/officeDocument/2006/relationships/image" Target="../media/image14.png"/><Relationship Id="rId4" Type="http://schemas.openxmlformats.org/officeDocument/2006/relationships/image" Target="../media/image9.png"/><Relationship Id="rId9"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5.jpeg"/></Relationships>
</file>

<file path=ppt/slides/_rels/slide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6.jpeg"/></Relationships>
</file>

<file path=ppt/slides/_rels/slide2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8.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11.png"/><Relationship Id="rId12"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10.svg"/><Relationship Id="rId10" Type="http://schemas.openxmlformats.org/officeDocument/2006/relationships/image" Target="../media/image14.png"/><Relationship Id="rId4" Type="http://schemas.openxmlformats.org/officeDocument/2006/relationships/image" Target="../media/image9.png"/><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sv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0.svg"/><Relationship Id="rId10" Type="http://schemas.openxmlformats.org/officeDocument/2006/relationships/image" Target="../media/image21.png"/><Relationship Id="rId4" Type="http://schemas.openxmlformats.org/officeDocument/2006/relationships/image" Target="../media/image9.png"/><Relationship Id="rId9" Type="http://schemas.openxmlformats.org/officeDocument/2006/relationships/image" Target="../media/image20.png"/></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svg"/><Relationship Id="rId7" Type="http://schemas.openxmlformats.org/officeDocument/2006/relationships/image" Target="../media/image24.png"/><Relationship Id="rId12" Type="http://schemas.openxmlformats.org/officeDocument/2006/relationships/image" Target="../media/image2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10.svg"/><Relationship Id="rId10" Type="http://schemas.openxmlformats.org/officeDocument/2006/relationships/image" Target="../media/image27.png"/><Relationship Id="rId4" Type="http://schemas.openxmlformats.org/officeDocument/2006/relationships/image" Target="../media/image9.png"/><Relationship Id="rId9" Type="http://schemas.openxmlformats.org/officeDocument/2006/relationships/image" Target="../media/image26.png"/></Relationships>
</file>

<file path=ppt/slides/_rels/slide9.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svg"/><Relationship Id="rId7" Type="http://schemas.openxmlformats.org/officeDocument/2006/relationships/image" Target="../media/image3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png"/><Relationship Id="rId11" Type="http://schemas.openxmlformats.org/officeDocument/2006/relationships/image" Target="../media/image34.png"/><Relationship Id="rId5" Type="http://schemas.openxmlformats.org/officeDocument/2006/relationships/image" Target="../media/image10.svg"/><Relationship Id="rId10" Type="http://schemas.openxmlformats.org/officeDocument/2006/relationships/image" Target="../media/image33.png"/><Relationship Id="rId4" Type="http://schemas.openxmlformats.org/officeDocument/2006/relationships/image" Target="../media/image9.png"/><Relationship Id="rId9"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296111" y="349538"/>
            <a:ext cx="17695777" cy="9587924"/>
            <a:chOff x="0" y="0"/>
            <a:chExt cx="4660616" cy="2525215"/>
          </a:xfrm>
        </p:grpSpPr>
        <p:sp>
          <p:nvSpPr>
            <p:cNvPr id="3" name="Freeform 3"/>
            <p:cNvSpPr/>
            <p:nvPr/>
          </p:nvSpPr>
          <p:spPr>
            <a:xfrm>
              <a:off x="0" y="0"/>
              <a:ext cx="4660616" cy="2525215"/>
            </a:xfrm>
            <a:custGeom>
              <a:avLst/>
              <a:gdLst/>
              <a:ahLst/>
              <a:cxnLst/>
              <a:rect l="l" t="t" r="r" b="b"/>
              <a:pathLst>
                <a:path w="4660616" h="2525215">
                  <a:moveTo>
                    <a:pt x="24500" y="0"/>
                  </a:moveTo>
                  <a:lnTo>
                    <a:pt x="4636116" y="0"/>
                  </a:lnTo>
                  <a:cubicBezTo>
                    <a:pt x="4649647" y="0"/>
                    <a:pt x="4660616" y="10969"/>
                    <a:pt x="4660616" y="24500"/>
                  </a:cubicBezTo>
                  <a:lnTo>
                    <a:pt x="4660616" y="2500715"/>
                  </a:lnTo>
                  <a:cubicBezTo>
                    <a:pt x="4660616" y="2507212"/>
                    <a:pt x="4658035" y="2513444"/>
                    <a:pt x="4653440" y="2518039"/>
                  </a:cubicBezTo>
                  <a:cubicBezTo>
                    <a:pt x="4648846" y="2522633"/>
                    <a:pt x="4642614" y="2525215"/>
                    <a:pt x="4636116" y="2525215"/>
                  </a:cubicBezTo>
                  <a:lnTo>
                    <a:pt x="24500" y="2525215"/>
                  </a:lnTo>
                  <a:cubicBezTo>
                    <a:pt x="10969" y="2525215"/>
                    <a:pt x="0" y="2514246"/>
                    <a:pt x="0" y="2500715"/>
                  </a:cubicBezTo>
                  <a:lnTo>
                    <a:pt x="0" y="24500"/>
                  </a:lnTo>
                  <a:cubicBezTo>
                    <a:pt x="0" y="10969"/>
                    <a:pt x="10969" y="0"/>
                    <a:pt x="24500" y="0"/>
                  </a:cubicBezTo>
                  <a:close/>
                </a:path>
              </a:pathLst>
            </a:custGeom>
            <a:solidFill>
              <a:srgbClr val="FFFFFF">
                <a:alpha val="21961"/>
              </a:srgbClr>
            </a:solidFill>
          </p:spPr>
        </p:sp>
        <p:sp>
          <p:nvSpPr>
            <p:cNvPr id="4" name="TextBox 4"/>
            <p:cNvSpPr txBox="1"/>
            <p:nvPr/>
          </p:nvSpPr>
          <p:spPr>
            <a:xfrm>
              <a:off x="0" y="-38100"/>
              <a:ext cx="4660616" cy="256331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1971030" y="2049519"/>
            <a:ext cx="14324720" cy="3622039"/>
          </a:xfrm>
          <a:prstGeom prst="rect">
            <a:avLst/>
          </a:prstGeom>
        </p:spPr>
        <p:txBody>
          <a:bodyPr lIns="0" tIns="0" rIns="0" bIns="0" rtlCol="0" anchor="t">
            <a:spAutoFit/>
          </a:bodyPr>
          <a:lstStyle/>
          <a:p>
            <a:pPr algn="ctr">
              <a:lnSpc>
                <a:spcPts val="14560"/>
              </a:lnSpc>
              <a:spcBef>
                <a:spcPct val="0"/>
              </a:spcBef>
            </a:pPr>
            <a:r>
              <a:rPr lang="en-US" sz="10400" b="1" spc="-468" dirty="0">
                <a:solidFill>
                  <a:srgbClr val="FFFFFF"/>
                </a:solidFill>
                <a:latin typeface="Muli Ultra-Bold"/>
                <a:ea typeface="Muli Ultra-Bold"/>
                <a:cs typeface="Muli Ultra-Bold"/>
                <a:sym typeface="Muli Ultra-Bold"/>
              </a:rPr>
              <a:t>Container 2D Loading Minimize Cost</a:t>
            </a:r>
          </a:p>
        </p:txBody>
      </p:sp>
      <p:sp>
        <p:nvSpPr>
          <p:cNvPr id="7" name="TextBox 7"/>
          <p:cNvSpPr txBox="1"/>
          <p:nvPr/>
        </p:nvSpPr>
        <p:spPr>
          <a:xfrm>
            <a:off x="5745480" y="5848159"/>
            <a:ext cx="6797040" cy="424815"/>
          </a:xfrm>
          <a:prstGeom prst="rect">
            <a:avLst/>
          </a:prstGeom>
        </p:spPr>
        <p:txBody>
          <a:bodyPr lIns="0" tIns="0" rIns="0" bIns="0" rtlCol="0" anchor="t">
            <a:spAutoFit/>
          </a:bodyPr>
          <a:lstStyle/>
          <a:p>
            <a:pPr algn="ctr">
              <a:lnSpc>
                <a:spcPts val="3359"/>
              </a:lnSpc>
            </a:pPr>
            <a:r>
              <a:rPr lang="en-US" sz="2400">
                <a:solidFill>
                  <a:srgbClr val="FFFFFF"/>
                </a:solidFill>
                <a:latin typeface="Poppins"/>
                <a:ea typeface="Poppins"/>
                <a:cs typeface="Poppins"/>
                <a:sym typeface="Poppins"/>
              </a:rPr>
              <a:t>A mini project developed by group 9</a:t>
            </a:r>
          </a:p>
        </p:txBody>
      </p:sp>
      <p:sp>
        <p:nvSpPr>
          <p:cNvPr id="8" name="TextBox 8"/>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b="1">
                <a:solidFill>
                  <a:srgbClr val="FFFFFF"/>
                </a:solidFill>
                <a:latin typeface="Poppins Bold"/>
                <a:ea typeface="Poppins Bold"/>
                <a:cs typeface="Poppins Bold"/>
                <a:sym typeface="Poppins Bold"/>
              </a:rPr>
              <a:t>Home</a:t>
            </a:r>
          </a:p>
        </p:txBody>
      </p:sp>
      <p:sp>
        <p:nvSpPr>
          <p:cNvPr id="9" name="TextBox 9"/>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About</a:t>
            </a:r>
          </a:p>
        </p:txBody>
      </p:sp>
      <p:sp>
        <p:nvSpPr>
          <p:cNvPr id="10" name="TextBox 10"/>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Content</a:t>
            </a:r>
          </a:p>
        </p:txBody>
      </p:sp>
      <p:sp>
        <p:nvSpPr>
          <p:cNvPr id="11" name="TextBox 11"/>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sp>
        <p:nvSpPr>
          <p:cNvPr id="12" name="TextBox 12"/>
          <p:cNvSpPr txBox="1"/>
          <p:nvPr/>
        </p:nvSpPr>
        <p:spPr>
          <a:xfrm>
            <a:off x="1363845" y="806197"/>
            <a:ext cx="6065655" cy="405192"/>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Ultra-Bold"/>
                <a:ea typeface="Muli Ultra-Bold"/>
                <a:cs typeface="Muli Ultra-Bold"/>
                <a:sym typeface="Muli Ultra-Bold"/>
              </a:rPr>
              <a:t>Optimization </a:t>
            </a:r>
          </a:p>
        </p:txBody>
      </p:sp>
      <p:sp>
        <p:nvSpPr>
          <p:cNvPr id="13" name="TextBox 13"/>
          <p:cNvSpPr txBox="1"/>
          <p:nvPr/>
        </p:nvSpPr>
        <p:spPr>
          <a:xfrm>
            <a:off x="6700213" y="6470459"/>
            <a:ext cx="5661451" cy="1263015"/>
          </a:xfrm>
          <a:prstGeom prst="rect">
            <a:avLst/>
          </a:prstGeom>
        </p:spPr>
        <p:txBody>
          <a:bodyPr lIns="0" tIns="0" rIns="0" bIns="0" rtlCol="0" anchor="t">
            <a:spAutoFit/>
          </a:bodyPr>
          <a:lstStyle/>
          <a:p>
            <a:pPr algn="l">
              <a:lnSpc>
                <a:spcPts val="3359"/>
              </a:lnSpc>
            </a:pPr>
            <a:r>
              <a:rPr lang="en-US" sz="2400">
                <a:solidFill>
                  <a:srgbClr val="FFFFFF"/>
                </a:solidFill>
                <a:latin typeface="Poppins"/>
                <a:ea typeface="Poppins"/>
                <a:cs typeface="Poppins"/>
                <a:sym typeface="Poppins"/>
              </a:rPr>
              <a:t>Class ID: 152625</a:t>
            </a:r>
          </a:p>
          <a:p>
            <a:pPr algn="l">
              <a:lnSpc>
                <a:spcPts val="3359"/>
              </a:lnSpc>
            </a:pPr>
            <a:r>
              <a:rPr lang="en-US" sz="2400">
                <a:solidFill>
                  <a:srgbClr val="FFFFFF"/>
                </a:solidFill>
                <a:latin typeface="Poppins"/>
                <a:ea typeface="Poppins"/>
                <a:cs typeface="Poppins"/>
                <a:sym typeface="Poppins"/>
              </a:rPr>
              <a:t>Course ID: IT3052E</a:t>
            </a:r>
          </a:p>
          <a:p>
            <a:pPr algn="l">
              <a:lnSpc>
                <a:spcPts val="3359"/>
              </a:lnSpc>
              <a:spcBef>
                <a:spcPct val="0"/>
              </a:spcBef>
            </a:pPr>
            <a:r>
              <a:rPr lang="en-US" sz="2400">
                <a:solidFill>
                  <a:srgbClr val="FFFFFF"/>
                </a:solidFill>
                <a:latin typeface="Poppins"/>
                <a:ea typeface="Poppins"/>
                <a:cs typeface="Poppins"/>
                <a:sym typeface="Poppins"/>
              </a:rPr>
              <a:t>Grading teacher: Bùi Quốc Trung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009C62F7-BDCA-B65C-E1D0-23D61450724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0F1ACD6-C454-2606-1365-BB81B528132F}"/>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1EC8330A-9A07-5A97-AD0B-42CC35DAB604}"/>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DD9903F8-4265-0D48-874E-5B271DBFAFA4}"/>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A04640D3-784D-0695-F902-0625B1BEDA56}"/>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453A680E-959F-0FC7-526E-71C29FB723AF}"/>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grpSp>
        <p:nvGrpSpPr>
          <p:cNvPr id="7" name="Group 7">
            <a:extLst>
              <a:ext uri="{FF2B5EF4-FFF2-40B4-BE49-F238E27FC236}">
                <a16:creationId xmlns:a16="http://schemas.microsoft.com/office/drawing/2014/main" id="{F75AA59E-2A7D-F3BD-BA6E-A4B2DADA1A89}"/>
              </a:ext>
            </a:extLst>
          </p:cNvPr>
          <p:cNvGrpSpPr/>
          <p:nvPr/>
        </p:nvGrpSpPr>
        <p:grpSpPr>
          <a:xfrm>
            <a:off x="803984" y="1549526"/>
            <a:ext cx="6301476" cy="8318374"/>
            <a:chOff x="0" y="0"/>
            <a:chExt cx="1659648" cy="1556868"/>
          </a:xfrm>
        </p:grpSpPr>
        <p:sp>
          <p:nvSpPr>
            <p:cNvPr id="8" name="Freeform 8">
              <a:extLst>
                <a:ext uri="{FF2B5EF4-FFF2-40B4-BE49-F238E27FC236}">
                  <a16:creationId xmlns:a16="http://schemas.microsoft.com/office/drawing/2014/main" id="{C0680567-867A-E5DD-615F-66435ED24002}"/>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9" name="TextBox 9">
              <a:extLst>
                <a:ext uri="{FF2B5EF4-FFF2-40B4-BE49-F238E27FC236}">
                  <a16:creationId xmlns:a16="http://schemas.microsoft.com/office/drawing/2014/main" id="{F0F6B9A2-8EA9-5688-0966-2AFC099C5744}"/>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0" name="Group 10">
            <a:extLst>
              <a:ext uri="{FF2B5EF4-FFF2-40B4-BE49-F238E27FC236}">
                <a16:creationId xmlns:a16="http://schemas.microsoft.com/office/drawing/2014/main" id="{C920AF71-F601-500A-CE28-D982ACCBF675}"/>
              </a:ext>
            </a:extLst>
          </p:cNvPr>
          <p:cNvGrpSpPr/>
          <p:nvPr/>
        </p:nvGrpSpPr>
        <p:grpSpPr>
          <a:xfrm>
            <a:off x="7700813" y="1549526"/>
            <a:ext cx="9783203" cy="8318374"/>
            <a:chOff x="0" y="0"/>
            <a:chExt cx="2576646" cy="1540685"/>
          </a:xfrm>
        </p:grpSpPr>
        <p:sp>
          <p:nvSpPr>
            <p:cNvPr id="11" name="Freeform 11">
              <a:extLst>
                <a:ext uri="{FF2B5EF4-FFF2-40B4-BE49-F238E27FC236}">
                  <a16:creationId xmlns:a16="http://schemas.microsoft.com/office/drawing/2014/main" id="{34E87551-FB0F-E46E-BC2A-CE93147F5B89}"/>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txBody>
            <a:bodyPr/>
            <a:lstStyle/>
            <a:p>
              <a:endParaRPr lang="en-US" dirty="0"/>
            </a:p>
          </p:txBody>
        </p:sp>
        <p:sp>
          <p:nvSpPr>
            <p:cNvPr id="12" name="TextBox 12">
              <a:extLst>
                <a:ext uri="{FF2B5EF4-FFF2-40B4-BE49-F238E27FC236}">
                  <a16:creationId xmlns:a16="http://schemas.microsoft.com/office/drawing/2014/main" id="{17AAA6CE-5113-742E-B22B-32BFE0CEC9B8}"/>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16" name="Freeform 16">
            <a:extLst>
              <a:ext uri="{FF2B5EF4-FFF2-40B4-BE49-F238E27FC236}">
                <a16:creationId xmlns:a16="http://schemas.microsoft.com/office/drawing/2014/main" id="{F825F44A-7073-A1A9-54A0-181783597639}"/>
              </a:ext>
            </a:extLst>
          </p:cNvPr>
          <p:cNvSpPr/>
          <p:nvPr/>
        </p:nvSpPr>
        <p:spPr>
          <a:xfrm>
            <a:off x="16522740" y="1685617"/>
            <a:ext cx="761960" cy="76196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TextBox 17">
            <a:extLst>
              <a:ext uri="{FF2B5EF4-FFF2-40B4-BE49-F238E27FC236}">
                <a16:creationId xmlns:a16="http://schemas.microsoft.com/office/drawing/2014/main" id="{9AC9BFB5-34D5-EBDA-4EFE-7B814A465E04}"/>
              </a:ext>
            </a:extLst>
          </p:cNvPr>
          <p:cNvSpPr txBox="1"/>
          <p:nvPr/>
        </p:nvSpPr>
        <p:spPr>
          <a:xfrm>
            <a:off x="1068466" y="2158243"/>
            <a:ext cx="5772515" cy="870204"/>
          </a:xfrm>
          <a:prstGeom prst="rect">
            <a:avLst/>
          </a:prstGeom>
        </p:spPr>
        <p:txBody>
          <a:bodyPr lIns="0" tIns="0" rIns="0" bIns="0" rtlCol="0" anchor="t">
            <a:spAutoFit/>
          </a:bodyPr>
          <a:lstStyle/>
          <a:p>
            <a:pPr marL="0" marR="0" lvl="0" indent="0" algn="l" defTabSz="914400" rtl="0" eaLnBrk="1" fontAlgn="auto" latinLnBrk="0" hangingPunct="1">
              <a:lnSpc>
                <a:spcPts val="6527"/>
              </a:lnSpc>
              <a:spcBef>
                <a:spcPts val="0"/>
              </a:spcBef>
              <a:spcAft>
                <a:spcPts val="0"/>
              </a:spcAft>
              <a:buClrTx/>
              <a:buSzTx/>
              <a:buFontTx/>
              <a:buNone/>
              <a:tabLst/>
              <a:defRPr/>
            </a:pPr>
            <a:r>
              <a:rPr kumimoji="0" lang="en-US" sz="6399" b="1" i="0" u="none" strike="noStrike" kern="1200" cap="none" spc="-287" normalizeH="0" baseline="0" noProof="0" dirty="0">
                <a:ln>
                  <a:noFill/>
                </a:ln>
                <a:solidFill>
                  <a:srgbClr val="FFFFFF"/>
                </a:solidFill>
                <a:effectLst/>
                <a:uLnTx/>
                <a:uFillTx/>
                <a:latin typeface="Muli Bold"/>
                <a:ea typeface="Muli Bold"/>
                <a:cs typeface="Muli Bold"/>
                <a:sym typeface="Muli Bold"/>
              </a:rPr>
              <a:t>2. Modelling</a:t>
            </a:r>
          </a:p>
        </p:txBody>
      </p:sp>
      <p:sp>
        <p:nvSpPr>
          <p:cNvPr id="18" name="TextBox 18">
            <a:extLst>
              <a:ext uri="{FF2B5EF4-FFF2-40B4-BE49-F238E27FC236}">
                <a16:creationId xmlns:a16="http://schemas.microsoft.com/office/drawing/2014/main" id="{85AC92C0-54E6-8400-9BE0-0C85A1C168E9}"/>
              </a:ext>
            </a:extLst>
          </p:cNvPr>
          <p:cNvSpPr txBox="1"/>
          <p:nvPr/>
        </p:nvSpPr>
        <p:spPr>
          <a:xfrm>
            <a:off x="1167145" y="3128869"/>
            <a:ext cx="5673836" cy="619125"/>
          </a:xfrm>
          <a:prstGeom prst="rect">
            <a:avLst/>
          </a:prstGeom>
        </p:spPr>
        <p:txBody>
          <a:bodyPr lIns="0" tIns="0" rIns="0" bIns="0" rtlCol="0" anchor="t">
            <a:spAutoFit/>
          </a:bodyPr>
          <a:lstStyle/>
          <a:p>
            <a:pPr marL="0" marR="0" lvl="0" indent="0" algn="l" defTabSz="914400" rtl="0" eaLnBrk="1" fontAlgn="auto" latinLnBrk="0" hangingPunct="1">
              <a:lnSpc>
                <a:spcPts val="5220"/>
              </a:lnSpc>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a:t>
            </a:r>
            <a:r>
              <a:rPr lang="en-US" sz="3600" b="1" spc="-162" dirty="0">
                <a:solidFill>
                  <a:srgbClr val="FFFFFF"/>
                </a:solidFill>
                <a:latin typeface="Muli Bold"/>
                <a:ea typeface="Muli Bold"/>
                <a:cs typeface="Muli Bold"/>
                <a:sym typeface="Muli Bold"/>
              </a:rPr>
              <a:t>3</a:t>
            </a: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 Heuristic</a:t>
            </a:r>
          </a:p>
        </p:txBody>
      </p:sp>
      <p:sp>
        <p:nvSpPr>
          <p:cNvPr id="20" name="TextBox 20">
            <a:extLst>
              <a:ext uri="{FF2B5EF4-FFF2-40B4-BE49-F238E27FC236}">
                <a16:creationId xmlns:a16="http://schemas.microsoft.com/office/drawing/2014/main" id="{85B810D0-E7A7-45A6-D2FF-DAD0C133F5C9}"/>
              </a:ext>
            </a:extLst>
          </p:cNvPr>
          <p:cNvSpPr txBox="1"/>
          <p:nvPr/>
        </p:nvSpPr>
        <p:spPr>
          <a:xfrm>
            <a:off x="943202" y="5394754"/>
            <a:ext cx="6023040" cy="2157257"/>
          </a:xfrm>
          <a:prstGeom prst="rect">
            <a:avLst/>
          </a:prstGeom>
        </p:spPr>
        <p:txBody>
          <a:bodyPr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Decreasing order of the longer side of items</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If the longer sides are equal, follow he decreasing order of the shorter side</a:t>
            </a:r>
            <a:endPar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p:txBody>
      </p:sp>
      <p:sp>
        <p:nvSpPr>
          <p:cNvPr id="21" name="TextBox 21">
            <a:extLst>
              <a:ext uri="{FF2B5EF4-FFF2-40B4-BE49-F238E27FC236}">
                <a16:creationId xmlns:a16="http://schemas.microsoft.com/office/drawing/2014/main" id="{5108D180-A84A-45AB-0377-4B0CB8C7F9C8}"/>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2" name="TextBox 22">
            <a:extLst>
              <a:ext uri="{FF2B5EF4-FFF2-40B4-BE49-F238E27FC236}">
                <a16:creationId xmlns:a16="http://schemas.microsoft.com/office/drawing/2014/main" id="{961812A1-23BB-2B6C-3E8E-028D46268933}"/>
              </a:ext>
            </a:extLst>
          </p:cNvPr>
          <p:cNvSpPr txBox="1"/>
          <p:nvPr/>
        </p:nvSpPr>
        <p:spPr>
          <a:xfrm>
            <a:off x="1167145" y="3689847"/>
            <a:ext cx="5673836" cy="619125"/>
          </a:xfrm>
          <a:prstGeom prst="rect">
            <a:avLst/>
          </a:prstGeom>
        </p:spPr>
        <p:txBody>
          <a:bodyPr lIns="0" tIns="0" rIns="0" bIns="0" rtlCol="0" anchor="t">
            <a:spAutoFit/>
          </a:bodyPr>
          <a:lstStyle/>
          <a:p>
            <a:pPr marL="0" marR="0" lvl="0" indent="0" algn="l" defTabSz="914400" rtl="0" eaLnBrk="1" fontAlgn="auto" latinLnBrk="0" hangingPunct="1">
              <a:lnSpc>
                <a:spcPts val="5220"/>
              </a:lnSpc>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a:t>
            </a:r>
            <a:r>
              <a:rPr lang="en-US" sz="3600" b="1" spc="-162" dirty="0">
                <a:solidFill>
                  <a:srgbClr val="FFFFFF"/>
                </a:solidFill>
                <a:latin typeface="Muli Bold"/>
                <a:ea typeface="Muli Bold"/>
                <a:cs typeface="Muli Bold"/>
                <a:sym typeface="Muli Bold"/>
              </a:rPr>
              <a:t>3</a:t>
            </a: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.1 Sort the items</a:t>
            </a:r>
          </a:p>
        </p:txBody>
      </p:sp>
      <p:sp>
        <p:nvSpPr>
          <p:cNvPr id="23" name="TextBox 23">
            <a:extLst>
              <a:ext uri="{FF2B5EF4-FFF2-40B4-BE49-F238E27FC236}">
                <a16:creationId xmlns:a16="http://schemas.microsoft.com/office/drawing/2014/main" id="{01185A74-444B-C3DF-9D39-15B106AA5577}"/>
              </a:ext>
            </a:extLst>
          </p:cNvPr>
          <p:cNvSpPr txBox="1"/>
          <p:nvPr/>
        </p:nvSpPr>
        <p:spPr>
          <a:xfrm>
            <a:off x="10139271" y="-1088367"/>
            <a:ext cx="769590"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dirty="0" err="1">
                <a:ln>
                  <a:noFill/>
                </a:ln>
                <a:solidFill>
                  <a:srgbClr val="FFFFFF"/>
                </a:solidFill>
                <a:effectLst/>
                <a:uLnTx/>
                <a:uFillTx/>
                <a:latin typeface="Poppins"/>
                <a:ea typeface="Poppins"/>
                <a:cs typeface="Poppins"/>
                <a:sym typeface="Poppins"/>
              </a:rPr>
              <a:t>Xij</a:t>
            </a:r>
            <a:r>
              <a:rPr kumimoji="0" lang="en-US" sz="2251" b="0" i="0" u="none" strike="noStrike" kern="1200" cap="none" spc="0" normalizeH="0" baseline="0" noProof="0" dirty="0">
                <a:ln>
                  <a:noFill/>
                </a:ln>
                <a:solidFill>
                  <a:srgbClr val="FFFFFF"/>
                </a:solidFill>
                <a:effectLst/>
                <a:uLnTx/>
                <a:uFillTx/>
                <a:latin typeface="Poppins"/>
                <a:ea typeface="Poppins"/>
                <a:cs typeface="Poppins"/>
                <a:sym typeface="Poppins"/>
              </a:rPr>
              <a:t> = 1</a:t>
            </a:r>
          </a:p>
        </p:txBody>
      </p:sp>
      <p:cxnSp>
        <p:nvCxnSpPr>
          <p:cNvPr id="31" name="Straight Connector 30">
            <a:extLst>
              <a:ext uri="{FF2B5EF4-FFF2-40B4-BE49-F238E27FC236}">
                <a16:creationId xmlns:a16="http://schemas.microsoft.com/office/drawing/2014/main" id="{D2DBB969-39DA-54C2-0A23-DE8E67C8FF71}"/>
              </a:ext>
            </a:extLst>
          </p:cNvPr>
          <p:cNvCxnSpPr>
            <a:cxnSpLocks/>
          </p:cNvCxnSpPr>
          <p:nvPr/>
        </p:nvCxnSpPr>
        <p:spPr>
          <a:xfrm>
            <a:off x="11111075" y="6452503"/>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59BCC4A-1464-50BA-A01A-F287F1137E1E}"/>
              </a:ext>
            </a:extLst>
          </p:cNvPr>
          <p:cNvSpPr txBox="1"/>
          <p:nvPr/>
        </p:nvSpPr>
        <p:spPr>
          <a:xfrm>
            <a:off x="1117635" y="4430009"/>
            <a:ext cx="5772516" cy="863698"/>
          </a:xfrm>
          <a:prstGeom prst="rect">
            <a:avLst/>
          </a:prstGeom>
          <a:noFill/>
        </p:spPr>
        <p:txBody>
          <a:bodyPr wrap="square">
            <a:spAutoFit/>
          </a:bodyPr>
          <a:lstStyle/>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lang="en-US" sz="2400" b="1" dirty="0">
                <a:solidFill>
                  <a:prstClr val="white"/>
                </a:solidFill>
                <a:uFill>
                  <a:solidFill>
                    <a:srgbClr val="000000"/>
                  </a:solidFill>
                </a:uFill>
                <a:latin typeface="Poppins" panose="00000500000000000000" pitchFamily="2" charset="0"/>
                <a:ea typeface="Cambria" panose="02040503050406030204" pitchFamily="18" charset="0"/>
                <a:cs typeface="Poppins" panose="00000500000000000000" pitchFamily="2" charset="0"/>
              </a:rPr>
              <a:t>We sort N items with </a:t>
            </a:r>
          </a:p>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lang="en-US" sz="2400" b="1" dirty="0">
                <a:solidFill>
                  <a:prstClr val="white"/>
                </a:solidFill>
                <a:uFill>
                  <a:solidFill>
                    <a:srgbClr val="000000"/>
                  </a:solidFill>
                </a:uFill>
                <a:latin typeface="Poppins" panose="00000500000000000000" pitchFamily="2" charset="0"/>
                <a:ea typeface="Cambria" panose="02040503050406030204" pitchFamily="18" charset="0"/>
                <a:cs typeface="Poppins" panose="00000500000000000000" pitchFamily="2" charset="0"/>
              </a:rPr>
              <a:t>Longer Side First Order</a:t>
            </a:r>
          </a:p>
        </p:txBody>
      </p:sp>
      <p:pic>
        <p:nvPicPr>
          <p:cNvPr id="15" name="Picture 14">
            <a:extLst>
              <a:ext uri="{FF2B5EF4-FFF2-40B4-BE49-F238E27FC236}">
                <a16:creationId xmlns:a16="http://schemas.microsoft.com/office/drawing/2014/main" id="{5EE3E9C7-E48F-A82D-5C1E-176EC86F4F57}"/>
              </a:ext>
            </a:extLst>
          </p:cNvPr>
          <p:cNvPicPr>
            <a:picLocks noChangeAspect="1"/>
          </p:cNvPicPr>
          <p:nvPr/>
        </p:nvPicPr>
        <p:blipFill>
          <a:blip r:embed="rId6"/>
          <a:stretch>
            <a:fillRect/>
          </a:stretch>
        </p:blipFill>
        <p:spPr>
          <a:xfrm>
            <a:off x="7622277" y="10706100"/>
            <a:ext cx="3286584" cy="4877481"/>
          </a:xfrm>
          <a:prstGeom prst="rect">
            <a:avLst/>
          </a:prstGeom>
        </p:spPr>
      </p:pic>
      <p:pic>
        <p:nvPicPr>
          <p:cNvPr id="24" name="Picture 23">
            <a:extLst>
              <a:ext uri="{FF2B5EF4-FFF2-40B4-BE49-F238E27FC236}">
                <a16:creationId xmlns:a16="http://schemas.microsoft.com/office/drawing/2014/main" id="{A781B84C-5FD9-AA00-71CF-547DE98957A1}"/>
              </a:ext>
            </a:extLst>
          </p:cNvPr>
          <p:cNvPicPr>
            <a:picLocks noChangeAspect="1"/>
          </p:cNvPicPr>
          <p:nvPr/>
        </p:nvPicPr>
        <p:blipFill>
          <a:blip r:embed="rId7"/>
          <a:stretch>
            <a:fillRect/>
          </a:stretch>
        </p:blipFill>
        <p:spPr>
          <a:xfrm>
            <a:off x="12195479" y="10706100"/>
            <a:ext cx="2838846" cy="1943371"/>
          </a:xfrm>
          <a:prstGeom prst="rect">
            <a:avLst/>
          </a:prstGeom>
        </p:spPr>
      </p:pic>
      <p:pic>
        <p:nvPicPr>
          <p:cNvPr id="26" name="Picture 25">
            <a:extLst>
              <a:ext uri="{FF2B5EF4-FFF2-40B4-BE49-F238E27FC236}">
                <a16:creationId xmlns:a16="http://schemas.microsoft.com/office/drawing/2014/main" id="{959436C1-1D33-3388-4CCD-DF15486B4769}"/>
              </a:ext>
            </a:extLst>
          </p:cNvPr>
          <p:cNvPicPr>
            <a:picLocks noChangeAspect="1"/>
          </p:cNvPicPr>
          <p:nvPr/>
        </p:nvPicPr>
        <p:blipFill>
          <a:blip r:embed="rId8"/>
          <a:stretch>
            <a:fillRect/>
          </a:stretch>
        </p:blipFill>
        <p:spPr>
          <a:xfrm>
            <a:off x="-111580" y="10706100"/>
            <a:ext cx="8230946" cy="6877128"/>
          </a:xfrm>
          <a:prstGeom prst="rect">
            <a:avLst/>
          </a:prstGeom>
        </p:spPr>
      </p:pic>
      <p:sp>
        <p:nvSpPr>
          <p:cNvPr id="27" name="TextBox 20">
            <a:extLst>
              <a:ext uri="{FF2B5EF4-FFF2-40B4-BE49-F238E27FC236}">
                <a16:creationId xmlns:a16="http://schemas.microsoft.com/office/drawing/2014/main" id="{DD723E04-E3FD-E7B5-2483-CA9024D18393}"/>
              </a:ext>
            </a:extLst>
          </p:cNvPr>
          <p:cNvSpPr txBox="1"/>
          <p:nvPr/>
        </p:nvSpPr>
        <p:spPr>
          <a:xfrm>
            <a:off x="943202" y="5394754"/>
            <a:ext cx="6023040" cy="2577052"/>
          </a:xfrm>
          <a:prstGeom prst="rect">
            <a:avLst/>
          </a:prstGeom>
        </p:spPr>
        <p:txBody>
          <a:bodyPr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Decreasing order of the longer side of items</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lang="en-US" sz="240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If the longer sides are equal, follow he decreasing order of the shorter side</a:t>
            </a:r>
            <a:endParaRPr kumimoji="0" lang="en-US" sz="2400" b="0" i="0" u="none" strike="noStrike" kern="1200" cap="none" spc="0" normalizeH="0" baseline="0" noProof="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endParaRPr kumimoji="0" lang="en-US" sz="2400" b="1" i="1"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endParaRPr>
          </a:p>
        </p:txBody>
      </p:sp>
      <p:sp>
        <p:nvSpPr>
          <p:cNvPr id="14" name="Rectangle 13">
            <a:extLst>
              <a:ext uri="{FF2B5EF4-FFF2-40B4-BE49-F238E27FC236}">
                <a16:creationId xmlns:a16="http://schemas.microsoft.com/office/drawing/2014/main" id="{ACE0DFB1-64CD-0173-2E31-55101A4EA6D2}"/>
              </a:ext>
            </a:extLst>
          </p:cNvPr>
          <p:cNvSpPr/>
          <p:nvPr/>
        </p:nvSpPr>
        <p:spPr>
          <a:xfrm rot="16200000">
            <a:off x="7605333" y="2781783"/>
            <a:ext cx="3135464" cy="193241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9712388C-281C-1756-8A01-64014AAC4AD7}"/>
              </a:ext>
            </a:extLst>
          </p:cNvPr>
          <p:cNvSpPr/>
          <p:nvPr/>
        </p:nvSpPr>
        <p:spPr>
          <a:xfrm rot="16200000">
            <a:off x="9877005" y="3218635"/>
            <a:ext cx="3135464" cy="10587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 name="Rectangle 27">
            <a:extLst>
              <a:ext uri="{FF2B5EF4-FFF2-40B4-BE49-F238E27FC236}">
                <a16:creationId xmlns:a16="http://schemas.microsoft.com/office/drawing/2014/main" id="{4AA93609-64F2-9F75-F853-9AA89653D712}"/>
              </a:ext>
            </a:extLst>
          </p:cNvPr>
          <p:cNvSpPr/>
          <p:nvPr/>
        </p:nvSpPr>
        <p:spPr>
          <a:xfrm rot="16200000">
            <a:off x="12298214" y="3303547"/>
            <a:ext cx="2458226" cy="156613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 name="Rectangle 28">
            <a:extLst>
              <a:ext uri="{FF2B5EF4-FFF2-40B4-BE49-F238E27FC236}">
                <a16:creationId xmlns:a16="http://schemas.microsoft.com/office/drawing/2014/main" id="{F6EFDB7A-A6AC-C781-E852-49904FCD60D4}"/>
              </a:ext>
            </a:extLst>
          </p:cNvPr>
          <p:cNvSpPr/>
          <p:nvPr/>
        </p:nvSpPr>
        <p:spPr>
          <a:xfrm rot="16200000">
            <a:off x="14464568" y="3473492"/>
            <a:ext cx="2458227" cy="122624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2" name="Straight Connector 31">
            <a:extLst>
              <a:ext uri="{FF2B5EF4-FFF2-40B4-BE49-F238E27FC236}">
                <a16:creationId xmlns:a16="http://schemas.microsoft.com/office/drawing/2014/main" id="{602A54D0-7D62-41BF-EF63-964DBDB4C62D}"/>
              </a:ext>
            </a:extLst>
          </p:cNvPr>
          <p:cNvCxnSpPr>
            <a:cxnSpLocks/>
          </p:cNvCxnSpPr>
          <p:nvPr/>
        </p:nvCxnSpPr>
        <p:spPr>
          <a:xfrm>
            <a:off x="7924800" y="5315726"/>
            <a:ext cx="9334500" cy="0"/>
          </a:xfrm>
          <a:prstGeom prst="line">
            <a:avLst/>
          </a:prstGeom>
          <a:ln w="285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4" name="Straight Connector 33">
            <a:extLst>
              <a:ext uri="{FF2B5EF4-FFF2-40B4-BE49-F238E27FC236}">
                <a16:creationId xmlns:a16="http://schemas.microsoft.com/office/drawing/2014/main" id="{50B6054B-261B-CAEA-B1F0-B50DD7409B04}"/>
              </a:ext>
            </a:extLst>
          </p:cNvPr>
          <p:cNvCxnSpPr>
            <a:cxnSpLocks/>
          </p:cNvCxnSpPr>
          <p:nvPr/>
        </p:nvCxnSpPr>
        <p:spPr>
          <a:xfrm>
            <a:off x="7950200" y="2194833"/>
            <a:ext cx="5232400" cy="0"/>
          </a:xfrm>
          <a:prstGeom prst="line">
            <a:avLst/>
          </a:prstGeom>
          <a:ln w="285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82885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500"/>
                                        <p:tgtEl>
                                          <p:spTgt spid="2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500"/>
                                        <p:tgtEl>
                                          <p:spTgt spid="29"/>
                                        </p:tgtEl>
                                      </p:cBhvr>
                                    </p:animEffect>
                                  </p:childTnLst>
                                </p:cTn>
                              </p:par>
                              <p:par>
                                <p:cTn id="32" presetID="10" presetClass="entr" presetSubtype="0" fill="hold" nodeType="with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fade">
                                      <p:cBhvr>
                                        <p:cTn id="34" dur="500"/>
                                        <p:tgtEl>
                                          <p:spTgt spid="32"/>
                                        </p:tgtEl>
                                      </p:cBhvr>
                                    </p:animEffect>
                                  </p:childTnLst>
                                </p:cTn>
                              </p:par>
                              <p:par>
                                <p:cTn id="35" presetID="10" presetClass="entr" presetSubtype="0" fill="hold" nodeType="with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fade">
                                      <p:cBhvr>
                                        <p:cTn id="3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22" grpId="0"/>
      <p:bldP spid="13" grpId="0"/>
      <p:bldP spid="27" grpId="0"/>
      <p:bldP spid="14" grpId="0" animBg="1"/>
      <p:bldP spid="19" grpId="0" animBg="1"/>
      <p:bldP spid="28" grpId="0" animBg="1"/>
      <p:bldP spid="2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AE1AAD52-9070-A286-A9F3-B1596C47FFF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180BE9C-DB42-2904-9534-E4C6F81D72E3}"/>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673F53AD-CF5A-508E-7B3D-F62E96D35E0B}"/>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85878735-85BA-B5D1-3A46-B9F9E1E94A1C}"/>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03B7660F-1E23-3860-CAA2-FEE2206F1BC1}"/>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3DAEF46E-9F31-EEB8-42D9-8D419BB2E3A2}"/>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grpSp>
        <p:nvGrpSpPr>
          <p:cNvPr id="7" name="Group 7">
            <a:extLst>
              <a:ext uri="{FF2B5EF4-FFF2-40B4-BE49-F238E27FC236}">
                <a16:creationId xmlns:a16="http://schemas.microsoft.com/office/drawing/2014/main" id="{14DEFDA7-F2A4-6881-7350-55754AE8B8EE}"/>
              </a:ext>
            </a:extLst>
          </p:cNvPr>
          <p:cNvGrpSpPr/>
          <p:nvPr/>
        </p:nvGrpSpPr>
        <p:grpSpPr>
          <a:xfrm>
            <a:off x="803984" y="1549526"/>
            <a:ext cx="7349416" cy="8394574"/>
            <a:chOff x="0" y="0"/>
            <a:chExt cx="1659648" cy="1556868"/>
          </a:xfrm>
        </p:grpSpPr>
        <p:sp>
          <p:nvSpPr>
            <p:cNvPr id="8" name="Freeform 8">
              <a:extLst>
                <a:ext uri="{FF2B5EF4-FFF2-40B4-BE49-F238E27FC236}">
                  <a16:creationId xmlns:a16="http://schemas.microsoft.com/office/drawing/2014/main" id="{97C6A813-EFBF-635F-D7DC-73148591A102}"/>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9" name="TextBox 9">
              <a:extLst>
                <a:ext uri="{FF2B5EF4-FFF2-40B4-BE49-F238E27FC236}">
                  <a16:creationId xmlns:a16="http://schemas.microsoft.com/office/drawing/2014/main" id="{1391B2C9-0E92-3183-C6B0-7739A2767AFA}"/>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0" name="Group 10">
            <a:extLst>
              <a:ext uri="{FF2B5EF4-FFF2-40B4-BE49-F238E27FC236}">
                <a16:creationId xmlns:a16="http://schemas.microsoft.com/office/drawing/2014/main" id="{A30A566B-D4CD-5933-22C4-0F1A8B77CA17}"/>
              </a:ext>
            </a:extLst>
          </p:cNvPr>
          <p:cNvGrpSpPr/>
          <p:nvPr/>
        </p:nvGrpSpPr>
        <p:grpSpPr>
          <a:xfrm>
            <a:off x="8516561" y="1549526"/>
            <a:ext cx="8967455" cy="8307314"/>
            <a:chOff x="0" y="0"/>
            <a:chExt cx="2576646" cy="1540685"/>
          </a:xfrm>
        </p:grpSpPr>
        <p:sp>
          <p:nvSpPr>
            <p:cNvPr id="11" name="Freeform 11">
              <a:extLst>
                <a:ext uri="{FF2B5EF4-FFF2-40B4-BE49-F238E27FC236}">
                  <a16:creationId xmlns:a16="http://schemas.microsoft.com/office/drawing/2014/main" id="{31A0DCE2-40A6-EF70-285D-ACA1D31C0518}"/>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2" name="TextBox 12">
              <a:extLst>
                <a:ext uri="{FF2B5EF4-FFF2-40B4-BE49-F238E27FC236}">
                  <a16:creationId xmlns:a16="http://schemas.microsoft.com/office/drawing/2014/main" id="{D9FA2B4D-2417-530A-B547-4D4CF9D25AAC}"/>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17" name="TextBox 17">
            <a:extLst>
              <a:ext uri="{FF2B5EF4-FFF2-40B4-BE49-F238E27FC236}">
                <a16:creationId xmlns:a16="http://schemas.microsoft.com/office/drawing/2014/main" id="{4673C435-334A-7DDE-2BA6-EE96BBED2552}"/>
              </a:ext>
            </a:extLst>
          </p:cNvPr>
          <p:cNvSpPr txBox="1"/>
          <p:nvPr/>
        </p:nvSpPr>
        <p:spPr>
          <a:xfrm>
            <a:off x="1068466" y="2158243"/>
            <a:ext cx="5772515" cy="870204"/>
          </a:xfrm>
          <a:prstGeom prst="rect">
            <a:avLst/>
          </a:prstGeom>
        </p:spPr>
        <p:txBody>
          <a:bodyPr lIns="0" tIns="0" rIns="0" bIns="0" rtlCol="0" anchor="t">
            <a:spAutoFit/>
          </a:bodyPr>
          <a:lstStyle/>
          <a:p>
            <a:pPr marL="0" marR="0" lvl="0" indent="0" algn="l" defTabSz="914400" rtl="0" eaLnBrk="1" fontAlgn="auto" latinLnBrk="0" hangingPunct="1">
              <a:lnSpc>
                <a:spcPts val="6527"/>
              </a:lnSpc>
              <a:spcBef>
                <a:spcPts val="0"/>
              </a:spcBef>
              <a:spcAft>
                <a:spcPts val="0"/>
              </a:spcAft>
              <a:buClrTx/>
              <a:buSzTx/>
              <a:buFontTx/>
              <a:buNone/>
              <a:tabLst/>
              <a:defRPr/>
            </a:pPr>
            <a:r>
              <a:rPr kumimoji="0" lang="en-US" sz="6399" b="1" i="0" u="none" strike="noStrike" kern="1200" cap="none" spc="-287" normalizeH="0" baseline="0" noProof="0" dirty="0">
                <a:ln>
                  <a:noFill/>
                </a:ln>
                <a:solidFill>
                  <a:srgbClr val="FFFFFF"/>
                </a:solidFill>
                <a:effectLst/>
                <a:uLnTx/>
                <a:uFillTx/>
                <a:latin typeface="Muli Bold"/>
                <a:ea typeface="Muli Bold"/>
                <a:cs typeface="Muli Bold"/>
                <a:sym typeface="Muli Bold"/>
              </a:rPr>
              <a:t>2. Modelling</a:t>
            </a:r>
          </a:p>
        </p:txBody>
      </p:sp>
      <p:sp>
        <p:nvSpPr>
          <p:cNvPr id="20" name="TextBox 20">
            <a:extLst>
              <a:ext uri="{FF2B5EF4-FFF2-40B4-BE49-F238E27FC236}">
                <a16:creationId xmlns:a16="http://schemas.microsoft.com/office/drawing/2014/main" id="{D1A37961-C56C-F745-C7FE-53301B0C2799}"/>
              </a:ext>
            </a:extLst>
          </p:cNvPr>
          <p:cNvSpPr txBox="1"/>
          <p:nvPr/>
        </p:nvSpPr>
        <p:spPr>
          <a:xfrm>
            <a:off x="943202" y="5294588"/>
            <a:ext cx="7210198" cy="3025636"/>
          </a:xfrm>
          <a:prstGeom prst="rect">
            <a:avLst/>
          </a:prstGeom>
        </p:spPr>
        <p:txBody>
          <a:bodyPr wrap="square"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Place item </a:t>
            </a:r>
            <a:r>
              <a:rPr kumimoji="0" lang="en-US" sz="2400" b="0" i="1" u="none" strike="noStrike" kern="1200" cap="none" spc="0" normalizeH="0" baseline="0" noProof="0" dirty="0" err="1">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a:t>
            </a: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at the bottom-left corner of the smallest “empty rectangle” </a:t>
            </a:r>
            <a:r>
              <a:rPr kumimoji="0" lang="en-US" sz="2400" b="0" i="1"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r </a:t>
            </a:r>
            <a:r>
              <a:rPr kumimoji="0" lang="en-US" sz="2400" b="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which is in </a:t>
            </a:r>
            <a:r>
              <a:rPr kumimoji="0" lang="en-US" sz="2400" b="0" i="1"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S</a:t>
            </a:r>
            <a:r>
              <a:rPr kumimoji="0" lang="en-US" sz="2400" b="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If there is no </a:t>
            </a:r>
            <a:r>
              <a:rPr lang="en-US" sz="2400" i="1"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r </a:t>
            </a: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that can fit </a:t>
            </a:r>
            <a:r>
              <a:rPr lang="en-US" sz="2400" i="1" dirty="0" err="1">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i</a:t>
            </a: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 let the other trucks handle it</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Rotation of </a:t>
            </a:r>
            <a:r>
              <a:rPr kumimoji="0" lang="en-US" sz="2400" i="1"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a:t>
            </a:r>
            <a:r>
              <a:rPr kumimoji="0" lang="en-US" sz="240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based on the longer side of </a:t>
            </a:r>
            <a:r>
              <a:rPr lang="en-US" sz="2400" i="1" dirty="0" err="1">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i</a:t>
            </a:r>
            <a:r>
              <a:rPr lang="en-US" sz="2400" i="1"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 </a:t>
            </a: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and </a:t>
            </a:r>
            <a:r>
              <a:rPr lang="en-US" sz="2400" i="1"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r </a:t>
            </a: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(the longer side of </a:t>
            </a:r>
            <a:r>
              <a:rPr lang="en-US" sz="2400" i="1" dirty="0" err="1">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i</a:t>
            </a:r>
            <a:r>
              <a:rPr lang="en-US" sz="2400" i="1"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 </a:t>
            </a: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match the longer side of </a:t>
            </a:r>
            <a:r>
              <a:rPr lang="en-US" sz="2400" i="1"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r</a:t>
            </a: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a:t>
            </a:r>
            <a:endParaRPr kumimoji="0" lang="en-US" sz="2400"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endParaRPr>
          </a:p>
        </p:txBody>
      </p:sp>
      <p:sp>
        <p:nvSpPr>
          <p:cNvPr id="21" name="TextBox 21">
            <a:extLst>
              <a:ext uri="{FF2B5EF4-FFF2-40B4-BE49-F238E27FC236}">
                <a16:creationId xmlns:a16="http://schemas.microsoft.com/office/drawing/2014/main" id="{98878CCE-587C-1681-7DBC-65364CCD2EF0}"/>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2" name="TextBox 22">
            <a:extLst>
              <a:ext uri="{FF2B5EF4-FFF2-40B4-BE49-F238E27FC236}">
                <a16:creationId xmlns:a16="http://schemas.microsoft.com/office/drawing/2014/main" id="{1F9FB069-8004-5F16-155C-600BE8DE2F7C}"/>
              </a:ext>
            </a:extLst>
          </p:cNvPr>
          <p:cNvSpPr txBox="1"/>
          <p:nvPr/>
        </p:nvSpPr>
        <p:spPr>
          <a:xfrm>
            <a:off x="1167145" y="3000597"/>
            <a:ext cx="5673836" cy="619125"/>
          </a:xfrm>
          <a:prstGeom prst="rect">
            <a:avLst/>
          </a:prstGeom>
        </p:spPr>
        <p:txBody>
          <a:bodyPr lIns="0" tIns="0" rIns="0" bIns="0" rtlCol="0" anchor="t">
            <a:spAutoFit/>
          </a:bodyPr>
          <a:lstStyle/>
          <a:p>
            <a:pPr marL="0" marR="0" lvl="0" indent="0" algn="l" defTabSz="914400" rtl="0" eaLnBrk="1" fontAlgn="auto" latinLnBrk="0" hangingPunct="1">
              <a:lnSpc>
                <a:spcPts val="5220"/>
              </a:lnSpc>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a:t>
            </a:r>
            <a:r>
              <a:rPr lang="en-US" sz="3600" b="1" spc="-162" dirty="0">
                <a:solidFill>
                  <a:srgbClr val="FFFFFF"/>
                </a:solidFill>
                <a:latin typeface="Muli Bold"/>
                <a:ea typeface="Muli Bold"/>
                <a:cs typeface="Muli Bold"/>
                <a:sym typeface="Muli Bold"/>
              </a:rPr>
              <a:t>3</a:t>
            </a: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 items placing method</a:t>
            </a:r>
          </a:p>
        </p:txBody>
      </p:sp>
      <p:sp>
        <p:nvSpPr>
          <p:cNvPr id="23" name="TextBox 23">
            <a:extLst>
              <a:ext uri="{FF2B5EF4-FFF2-40B4-BE49-F238E27FC236}">
                <a16:creationId xmlns:a16="http://schemas.microsoft.com/office/drawing/2014/main" id="{145B5298-8E46-7E0F-F7B6-4866F32548A5}"/>
              </a:ext>
            </a:extLst>
          </p:cNvPr>
          <p:cNvSpPr txBox="1"/>
          <p:nvPr/>
        </p:nvSpPr>
        <p:spPr>
          <a:xfrm>
            <a:off x="10139271" y="-1088367"/>
            <a:ext cx="769590"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dirty="0" err="1">
                <a:ln>
                  <a:noFill/>
                </a:ln>
                <a:solidFill>
                  <a:srgbClr val="FFFFFF"/>
                </a:solidFill>
                <a:effectLst/>
                <a:uLnTx/>
                <a:uFillTx/>
                <a:latin typeface="Poppins"/>
                <a:ea typeface="Poppins"/>
                <a:cs typeface="Poppins"/>
                <a:sym typeface="Poppins"/>
              </a:rPr>
              <a:t>Xij</a:t>
            </a:r>
            <a:r>
              <a:rPr kumimoji="0" lang="en-US" sz="2251" b="0" i="0" u="none" strike="noStrike" kern="1200" cap="none" spc="0" normalizeH="0" baseline="0" noProof="0" dirty="0">
                <a:ln>
                  <a:noFill/>
                </a:ln>
                <a:solidFill>
                  <a:srgbClr val="FFFFFF"/>
                </a:solidFill>
                <a:effectLst/>
                <a:uLnTx/>
                <a:uFillTx/>
                <a:latin typeface="Poppins"/>
                <a:ea typeface="Poppins"/>
                <a:cs typeface="Poppins"/>
                <a:sym typeface="Poppins"/>
              </a:rPr>
              <a:t> = 1</a:t>
            </a:r>
          </a:p>
        </p:txBody>
      </p:sp>
      <p:cxnSp>
        <p:nvCxnSpPr>
          <p:cNvPr id="31" name="Straight Connector 30">
            <a:extLst>
              <a:ext uri="{FF2B5EF4-FFF2-40B4-BE49-F238E27FC236}">
                <a16:creationId xmlns:a16="http://schemas.microsoft.com/office/drawing/2014/main" id="{14A04E0F-B287-8568-CACD-A364910834E0}"/>
              </a:ext>
            </a:extLst>
          </p:cNvPr>
          <p:cNvCxnSpPr>
            <a:cxnSpLocks/>
          </p:cNvCxnSpPr>
          <p:nvPr/>
        </p:nvCxnSpPr>
        <p:spPr>
          <a:xfrm>
            <a:off x="11111075" y="6452503"/>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C82BAC33-A4A0-8E03-6BDB-02FB0E5F3FCA}"/>
              </a:ext>
            </a:extLst>
          </p:cNvPr>
          <p:cNvSpPr txBox="1"/>
          <p:nvPr/>
        </p:nvSpPr>
        <p:spPr>
          <a:xfrm>
            <a:off x="1054100" y="3641205"/>
            <a:ext cx="8089900" cy="1646733"/>
          </a:xfrm>
          <a:prstGeom prst="rect">
            <a:avLst/>
          </a:prstGeom>
          <a:noFill/>
        </p:spPr>
        <p:txBody>
          <a:bodyPr wrap="square">
            <a:spAutoFit/>
          </a:bodyPr>
          <a:lstStyle/>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lang="en-US" sz="2400" dirty="0">
                <a:solidFill>
                  <a:prstClr val="white"/>
                </a:solidFill>
                <a:uFill>
                  <a:solidFill>
                    <a:srgbClr val="000000"/>
                  </a:solidFill>
                </a:uFill>
                <a:latin typeface="Poppins" panose="00000500000000000000" pitchFamily="2" charset="0"/>
                <a:ea typeface="Cambria" panose="02040503050406030204" pitchFamily="18" charset="0"/>
                <a:cs typeface="Poppins" panose="00000500000000000000" pitchFamily="2" charset="0"/>
              </a:rPr>
              <a:t>Initially, we maintain a set S of “empty rectangles” for a truck k. At first the set contains (</a:t>
            </a:r>
            <a:r>
              <a:rPr lang="en-US" sz="2400" dirty="0" err="1">
                <a:solidFill>
                  <a:prstClr val="white"/>
                </a:solidFill>
                <a:uFill>
                  <a:solidFill>
                    <a:srgbClr val="000000"/>
                  </a:solidFill>
                </a:uFill>
                <a:latin typeface="Poppins" panose="00000500000000000000" pitchFamily="2" charset="0"/>
                <a:ea typeface="Cambria" panose="02040503050406030204" pitchFamily="18" charset="0"/>
                <a:cs typeface="Poppins" panose="00000500000000000000" pitchFamily="2" charset="0"/>
              </a:rPr>
              <a:t>Wk</a:t>
            </a:r>
            <a:r>
              <a:rPr lang="en-US" sz="2400" dirty="0">
                <a:solidFill>
                  <a:prstClr val="white"/>
                </a:solidFill>
                <a:uFill>
                  <a:solidFill>
                    <a:srgbClr val="000000"/>
                  </a:solidFill>
                </a:uFill>
                <a:latin typeface="Poppins" panose="00000500000000000000" pitchFamily="2" charset="0"/>
                <a:ea typeface="Cambria" panose="02040503050406030204" pitchFamily="18" charset="0"/>
                <a:cs typeface="Poppins" panose="00000500000000000000" pitchFamily="2" charset="0"/>
              </a:rPr>
              <a:t>, Lk). At each step, choose an item I (in the sorted list)</a:t>
            </a:r>
          </a:p>
        </p:txBody>
      </p:sp>
      <p:pic>
        <p:nvPicPr>
          <p:cNvPr id="32" name="Picture 31">
            <a:extLst>
              <a:ext uri="{FF2B5EF4-FFF2-40B4-BE49-F238E27FC236}">
                <a16:creationId xmlns:a16="http://schemas.microsoft.com/office/drawing/2014/main" id="{3CC4EAFD-A143-8328-6594-0DA116813F37}"/>
              </a:ext>
            </a:extLst>
          </p:cNvPr>
          <p:cNvPicPr>
            <a:picLocks noChangeAspect="1"/>
          </p:cNvPicPr>
          <p:nvPr/>
        </p:nvPicPr>
        <p:blipFill>
          <a:blip r:embed="rId4"/>
          <a:stretch>
            <a:fillRect/>
          </a:stretch>
        </p:blipFill>
        <p:spPr>
          <a:xfrm>
            <a:off x="8799455" y="1763271"/>
            <a:ext cx="8459845" cy="7876029"/>
          </a:xfrm>
          <a:prstGeom prst="rect">
            <a:avLst/>
          </a:prstGeom>
        </p:spPr>
      </p:pic>
    </p:spTree>
    <p:extLst>
      <p:ext uri="{BB962C8B-B14F-4D97-AF65-F5344CB8AC3E}">
        <p14:creationId xmlns:p14="http://schemas.microsoft.com/office/powerpoint/2010/main" val="1885223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22"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EB08C854-75E1-2C5A-2A5F-CD85687646C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A4837A9-E437-5F19-12BC-31BC6D2465A9}"/>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2992D51B-09BC-02FA-BA3D-F13E82C7C38C}"/>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7911671A-1526-0A70-F16F-E0ED6297E1FD}"/>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C0924379-3D9D-448D-2093-44C111B18022}"/>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B94DC109-8696-4F66-DD55-DB1A686DE09B}"/>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grpSp>
        <p:nvGrpSpPr>
          <p:cNvPr id="7" name="Group 7">
            <a:extLst>
              <a:ext uri="{FF2B5EF4-FFF2-40B4-BE49-F238E27FC236}">
                <a16:creationId xmlns:a16="http://schemas.microsoft.com/office/drawing/2014/main" id="{500DC130-4235-B96C-B6D0-D1A18784D2CA}"/>
              </a:ext>
            </a:extLst>
          </p:cNvPr>
          <p:cNvGrpSpPr/>
          <p:nvPr/>
        </p:nvGrpSpPr>
        <p:grpSpPr>
          <a:xfrm>
            <a:off x="803984" y="1549526"/>
            <a:ext cx="6301476" cy="8318374"/>
            <a:chOff x="0" y="0"/>
            <a:chExt cx="1659648" cy="1556868"/>
          </a:xfrm>
        </p:grpSpPr>
        <p:sp>
          <p:nvSpPr>
            <p:cNvPr id="8" name="Freeform 8">
              <a:extLst>
                <a:ext uri="{FF2B5EF4-FFF2-40B4-BE49-F238E27FC236}">
                  <a16:creationId xmlns:a16="http://schemas.microsoft.com/office/drawing/2014/main" id="{D45B4C8A-8FA9-B5FD-F61C-ACFD6C20730D}"/>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9" name="TextBox 9">
              <a:extLst>
                <a:ext uri="{FF2B5EF4-FFF2-40B4-BE49-F238E27FC236}">
                  <a16:creationId xmlns:a16="http://schemas.microsoft.com/office/drawing/2014/main" id="{0F2374B4-7EBA-F9D6-437C-174DB1C61C4E}"/>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0" name="Group 10">
            <a:extLst>
              <a:ext uri="{FF2B5EF4-FFF2-40B4-BE49-F238E27FC236}">
                <a16:creationId xmlns:a16="http://schemas.microsoft.com/office/drawing/2014/main" id="{6B2B9643-96F1-2AFC-BD0C-CBBC51AD708D}"/>
              </a:ext>
            </a:extLst>
          </p:cNvPr>
          <p:cNvGrpSpPr/>
          <p:nvPr/>
        </p:nvGrpSpPr>
        <p:grpSpPr>
          <a:xfrm>
            <a:off x="7700813" y="1549526"/>
            <a:ext cx="9783203" cy="8318374"/>
            <a:chOff x="0" y="0"/>
            <a:chExt cx="2576646" cy="1540685"/>
          </a:xfrm>
        </p:grpSpPr>
        <p:sp>
          <p:nvSpPr>
            <p:cNvPr id="11" name="Freeform 11">
              <a:extLst>
                <a:ext uri="{FF2B5EF4-FFF2-40B4-BE49-F238E27FC236}">
                  <a16:creationId xmlns:a16="http://schemas.microsoft.com/office/drawing/2014/main" id="{88B8032F-A40E-5817-F4FB-5224A484C773}"/>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2" name="TextBox 12">
              <a:extLst>
                <a:ext uri="{FF2B5EF4-FFF2-40B4-BE49-F238E27FC236}">
                  <a16:creationId xmlns:a16="http://schemas.microsoft.com/office/drawing/2014/main" id="{F060E7A0-AAA8-CEF9-A8BC-703BF5DF295E}"/>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16" name="Freeform 16">
            <a:extLst>
              <a:ext uri="{FF2B5EF4-FFF2-40B4-BE49-F238E27FC236}">
                <a16:creationId xmlns:a16="http://schemas.microsoft.com/office/drawing/2014/main" id="{CE98D827-AAC9-FD77-7FE2-6EDC2F5645BE}"/>
              </a:ext>
            </a:extLst>
          </p:cNvPr>
          <p:cNvSpPr/>
          <p:nvPr/>
        </p:nvSpPr>
        <p:spPr>
          <a:xfrm>
            <a:off x="16522740" y="1685617"/>
            <a:ext cx="761960" cy="76196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TextBox 17">
            <a:extLst>
              <a:ext uri="{FF2B5EF4-FFF2-40B4-BE49-F238E27FC236}">
                <a16:creationId xmlns:a16="http://schemas.microsoft.com/office/drawing/2014/main" id="{C029F173-9BC1-8505-F08C-E5856370CF4D}"/>
              </a:ext>
            </a:extLst>
          </p:cNvPr>
          <p:cNvSpPr txBox="1"/>
          <p:nvPr/>
        </p:nvSpPr>
        <p:spPr>
          <a:xfrm>
            <a:off x="1068466" y="2158243"/>
            <a:ext cx="5772515" cy="870204"/>
          </a:xfrm>
          <a:prstGeom prst="rect">
            <a:avLst/>
          </a:prstGeom>
        </p:spPr>
        <p:txBody>
          <a:bodyPr lIns="0" tIns="0" rIns="0" bIns="0" rtlCol="0" anchor="t">
            <a:spAutoFit/>
          </a:bodyPr>
          <a:lstStyle/>
          <a:p>
            <a:pPr marL="0" marR="0" lvl="0" indent="0" algn="l" defTabSz="914400" rtl="0" eaLnBrk="1" fontAlgn="auto" latinLnBrk="0" hangingPunct="1">
              <a:lnSpc>
                <a:spcPts val="6527"/>
              </a:lnSpc>
              <a:spcBef>
                <a:spcPts val="0"/>
              </a:spcBef>
              <a:spcAft>
                <a:spcPts val="0"/>
              </a:spcAft>
              <a:buClrTx/>
              <a:buSzTx/>
              <a:buFontTx/>
              <a:buNone/>
              <a:tabLst/>
              <a:defRPr/>
            </a:pPr>
            <a:r>
              <a:rPr kumimoji="0" lang="en-US" sz="6399" b="1" i="0" u="none" strike="noStrike" kern="1200" cap="none" spc="-287" normalizeH="0" baseline="0" noProof="0" dirty="0">
                <a:ln>
                  <a:noFill/>
                </a:ln>
                <a:solidFill>
                  <a:srgbClr val="FFFFFF"/>
                </a:solidFill>
                <a:effectLst/>
                <a:uLnTx/>
                <a:uFillTx/>
                <a:latin typeface="Muli Bold"/>
                <a:ea typeface="Muli Bold"/>
                <a:cs typeface="Muli Bold"/>
                <a:sym typeface="Muli Bold"/>
              </a:rPr>
              <a:t>2. Modelling</a:t>
            </a:r>
          </a:p>
        </p:txBody>
      </p:sp>
      <p:sp>
        <p:nvSpPr>
          <p:cNvPr id="18" name="TextBox 18">
            <a:extLst>
              <a:ext uri="{FF2B5EF4-FFF2-40B4-BE49-F238E27FC236}">
                <a16:creationId xmlns:a16="http://schemas.microsoft.com/office/drawing/2014/main" id="{485D2B68-C3C6-CE2E-DF13-0C7C33BA2759}"/>
              </a:ext>
            </a:extLst>
          </p:cNvPr>
          <p:cNvSpPr txBox="1"/>
          <p:nvPr/>
        </p:nvSpPr>
        <p:spPr>
          <a:xfrm>
            <a:off x="1167145" y="3128869"/>
            <a:ext cx="5673836" cy="553998"/>
          </a:xfrm>
          <a:prstGeom prst="rect">
            <a:avLst/>
          </a:prstGeom>
        </p:spPr>
        <p:txBody>
          <a:bodyPr lIns="0" tIns="0" rIns="0" bIns="0" rtlCol="0" anchor="t">
            <a:spAutoFit/>
          </a:bodyPr>
          <a:lstStyle/>
          <a:p>
            <a:pPr marL="0" marR="0" lvl="0" indent="0" algn="l" defTabSz="914400" rtl="0" eaLnBrk="1" fontAlgn="auto" latinLnBrk="0" hangingPunct="1">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2.3.3 Basic Greedy</a:t>
            </a:r>
          </a:p>
        </p:txBody>
      </p:sp>
      <mc:AlternateContent xmlns:mc="http://schemas.openxmlformats.org/markup-compatibility/2006" xmlns:a14="http://schemas.microsoft.com/office/drawing/2010/main">
        <mc:Choice Requires="a14">
          <p:sp>
            <p:nvSpPr>
              <p:cNvPr id="20" name="TextBox 20">
                <a:extLst>
                  <a:ext uri="{FF2B5EF4-FFF2-40B4-BE49-F238E27FC236}">
                    <a16:creationId xmlns:a16="http://schemas.microsoft.com/office/drawing/2014/main" id="{FE6AE850-AA44-82F2-043B-190A9821A4D4}"/>
                  </a:ext>
                </a:extLst>
              </p:cNvPr>
              <p:cNvSpPr txBox="1"/>
              <p:nvPr/>
            </p:nvSpPr>
            <p:spPr>
              <a:xfrm>
                <a:off x="943202" y="4691347"/>
                <a:ext cx="6023040" cy="1773819"/>
              </a:xfrm>
              <a:prstGeom prst="rect">
                <a:avLst/>
              </a:prstGeom>
            </p:spPr>
            <p:txBody>
              <a:bodyPr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Decrease order of longer side</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Decrease order of area</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Increase order of cost</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Increase order of </a:t>
                </a:r>
                <a14:m>
                  <m:oMath xmlns:m="http://schemas.openxmlformats.org/officeDocument/2006/math">
                    <m:f>
                      <m:fPr>
                        <m:ctrlPr>
                          <a:rPr kumimoji="0" lang="en-US" sz="2400" b="0" i="1" u="none" strike="noStrike" kern="1200" cap="none" spc="0" normalizeH="0" baseline="0" noProof="0" smtClean="0">
                            <a:ln>
                              <a:noFill/>
                            </a:ln>
                            <a:solidFill>
                              <a:srgbClr val="FFFFFF"/>
                            </a:solidFill>
                            <a:effectLst/>
                            <a:uLnTx/>
                            <a:uFillTx/>
                            <a:latin typeface="Cambria Math" panose="02040503050406030204" pitchFamily="18" charset="0"/>
                            <a:ea typeface="Cambria Math" panose="02040503050406030204" pitchFamily="18" charset="0"/>
                            <a:cs typeface="Poppins" panose="00000500000000000000" pitchFamily="2" charset="0"/>
                            <a:sym typeface="Poppins Bold Italics"/>
                          </a:rPr>
                        </m:ctrlPr>
                      </m:fPr>
                      <m:num>
                        <m:r>
                          <a:rPr kumimoji="0" lang="en-US" sz="2400" b="0" i="1" u="none" strike="noStrike" kern="1200" cap="none" spc="0" normalizeH="0" baseline="0" noProof="0" smtClean="0">
                            <a:ln>
                              <a:noFill/>
                            </a:ln>
                            <a:solidFill>
                              <a:srgbClr val="FFFFFF"/>
                            </a:solidFill>
                            <a:effectLst/>
                            <a:uLnTx/>
                            <a:uFillTx/>
                            <a:latin typeface="Cambria Math" panose="02040503050406030204" pitchFamily="18" charset="0"/>
                            <a:ea typeface="Cambria Math" panose="02040503050406030204" pitchFamily="18" charset="0"/>
                            <a:cs typeface="Poppins" panose="00000500000000000000" pitchFamily="2" charset="0"/>
                            <a:sym typeface="Poppins Bold Italics"/>
                          </a:rPr>
                          <m:t>𝑐𝑜𝑠𝑡</m:t>
                        </m:r>
                      </m:num>
                      <m:den>
                        <m:r>
                          <a:rPr kumimoji="0" lang="en-US" sz="2400" b="0" i="1" u="none" strike="noStrike" kern="1200" cap="none" spc="0" normalizeH="0" baseline="0" noProof="0" smtClean="0">
                            <a:ln>
                              <a:noFill/>
                            </a:ln>
                            <a:solidFill>
                              <a:srgbClr val="FFFFFF"/>
                            </a:solidFill>
                            <a:effectLst/>
                            <a:uLnTx/>
                            <a:uFillTx/>
                            <a:latin typeface="Cambria Math" panose="02040503050406030204" pitchFamily="18" charset="0"/>
                            <a:ea typeface="Cambria Math" panose="02040503050406030204" pitchFamily="18" charset="0"/>
                            <a:cs typeface="Poppins" panose="00000500000000000000" pitchFamily="2" charset="0"/>
                            <a:sym typeface="Poppins Bold Italics"/>
                          </a:rPr>
                          <m:t>𝑎𝑟𝑒𝑎</m:t>
                        </m:r>
                      </m:den>
                    </m:f>
                  </m:oMath>
                </a14:m>
                <a:endPar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p:txBody>
          </p:sp>
        </mc:Choice>
        <mc:Fallback xmlns="">
          <p:sp>
            <p:nvSpPr>
              <p:cNvPr id="20" name="TextBox 20">
                <a:extLst>
                  <a:ext uri="{FF2B5EF4-FFF2-40B4-BE49-F238E27FC236}">
                    <a16:creationId xmlns:a16="http://schemas.microsoft.com/office/drawing/2014/main" id="{FE6AE850-AA44-82F2-043B-190A9821A4D4}"/>
                  </a:ext>
                </a:extLst>
              </p:cNvPr>
              <p:cNvSpPr txBox="1">
                <a:spLocks noRot="1" noChangeAspect="1" noMove="1" noResize="1" noEditPoints="1" noAdjustHandles="1" noChangeArrowheads="1" noChangeShapeType="1" noTextEdit="1"/>
              </p:cNvSpPr>
              <p:nvPr/>
            </p:nvSpPr>
            <p:spPr>
              <a:xfrm>
                <a:off x="943202" y="4691347"/>
                <a:ext cx="6023040" cy="1773819"/>
              </a:xfrm>
              <a:prstGeom prst="rect">
                <a:avLst/>
              </a:prstGeom>
              <a:blipFill>
                <a:blip r:embed="rId6"/>
                <a:stretch>
                  <a:fillRect t="-3093" b="-4811"/>
                </a:stretch>
              </a:blipFill>
            </p:spPr>
            <p:txBody>
              <a:bodyPr/>
              <a:lstStyle/>
              <a:p>
                <a:r>
                  <a:rPr lang="en-US">
                    <a:noFill/>
                  </a:rPr>
                  <a:t> </a:t>
                </a:r>
              </a:p>
            </p:txBody>
          </p:sp>
        </mc:Fallback>
      </mc:AlternateContent>
      <p:sp>
        <p:nvSpPr>
          <p:cNvPr id="21" name="TextBox 21">
            <a:extLst>
              <a:ext uri="{FF2B5EF4-FFF2-40B4-BE49-F238E27FC236}">
                <a16:creationId xmlns:a16="http://schemas.microsoft.com/office/drawing/2014/main" id="{9713EEA9-657D-9548-CA8A-C79901F79881}"/>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3" name="TextBox 23">
            <a:extLst>
              <a:ext uri="{FF2B5EF4-FFF2-40B4-BE49-F238E27FC236}">
                <a16:creationId xmlns:a16="http://schemas.microsoft.com/office/drawing/2014/main" id="{E917E420-7C8B-73CC-A1C2-8641FB339FFC}"/>
              </a:ext>
            </a:extLst>
          </p:cNvPr>
          <p:cNvSpPr txBox="1"/>
          <p:nvPr/>
        </p:nvSpPr>
        <p:spPr>
          <a:xfrm>
            <a:off x="10139271" y="-1088367"/>
            <a:ext cx="769590"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dirty="0" err="1">
                <a:ln>
                  <a:noFill/>
                </a:ln>
                <a:solidFill>
                  <a:srgbClr val="FFFFFF"/>
                </a:solidFill>
                <a:effectLst/>
                <a:uLnTx/>
                <a:uFillTx/>
                <a:latin typeface="Poppins"/>
                <a:ea typeface="Poppins"/>
                <a:cs typeface="Poppins"/>
                <a:sym typeface="Poppins"/>
              </a:rPr>
              <a:t>Xij</a:t>
            </a:r>
            <a:r>
              <a:rPr kumimoji="0" lang="en-US" sz="2251" b="0" i="0" u="none" strike="noStrike" kern="1200" cap="none" spc="0" normalizeH="0" baseline="0" noProof="0" dirty="0">
                <a:ln>
                  <a:noFill/>
                </a:ln>
                <a:solidFill>
                  <a:srgbClr val="FFFFFF"/>
                </a:solidFill>
                <a:effectLst/>
                <a:uLnTx/>
                <a:uFillTx/>
                <a:latin typeface="Poppins"/>
                <a:ea typeface="Poppins"/>
                <a:cs typeface="Poppins"/>
                <a:sym typeface="Poppins"/>
              </a:rPr>
              <a:t> = 1</a:t>
            </a:r>
          </a:p>
        </p:txBody>
      </p:sp>
      <p:cxnSp>
        <p:nvCxnSpPr>
          <p:cNvPr id="31" name="Straight Connector 30">
            <a:extLst>
              <a:ext uri="{FF2B5EF4-FFF2-40B4-BE49-F238E27FC236}">
                <a16:creationId xmlns:a16="http://schemas.microsoft.com/office/drawing/2014/main" id="{59DD4080-30EE-33C3-8F98-4D84AC761D0C}"/>
              </a:ext>
            </a:extLst>
          </p:cNvPr>
          <p:cNvCxnSpPr>
            <a:cxnSpLocks/>
          </p:cNvCxnSpPr>
          <p:nvPr/>
        </p:nvCxnSpPr>
        <p:spPr>
          <a:xfrm>
            <a:off x="11111075" y="6452503"/>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A6B82D8-8012-3AFA-FE84-0906317627CB}"/>
              </a:ext>
            </a:extLst>
          </p:cNvPr>
          <p:cNvSpPr txBox="1"/>
          <p:nvPr/>
        </p:nvSpPr>
        <p:spPr>
          <a:xfrm>
            <a:off x="1117635" y="3767216"/>
            <a:ext cx="5848607" cy="863698"/>
          </a:xfrm>
          <a:prstGeom prst="rect">
            <a:avLst/>
          </a:prstGeom>
          <a:noFill/>
        </p:spPr>
        <p:txBody>
          <a:bodyPr wrap="square">
            <a:spAutoFit/>
          </a:bodyPr>
          <a:lstStyle/>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lang="en-US" sz="2400" b="1" dirty="0">
                <a:solidFill>
                  <a:prstClr val="white"/>
                </a:solidFill>
                <a:uFill>
                  <a:solidFill>
                    <a:srgbClr val="000000"/>
                  </a:solidFill>
                </a:uFill>
                <a:latin typeface="Poppins" panose="00000500000000000000" pitchFamily="2" charset="0"/>
                <a:ea typeface="Cambria" panose="02040503050406030204" pitchFamily="18" charset="0"/>
                <a:cs typeface="Poppins" panose="00000500000000000000" pitchFamily="2" charset="0"/>
              </a:rPr>
              <a:t>Among all the following order of trucks</a:t>
            </a:r>
          </a:p>
        </p:txBody>
      </p:sp>
      <p:pic>
        <p:nvPicPr>
          <p:cNvPr id="15" name="Picture 14">
            <a:extLst>
              <a:ext uri="{FF2B5EF4-FFF2-40B4-BE49-F238E27FC236}">
                <a16:creationId xmlns:a16="http://schemas.microsoft.com/office/drawing/2014/main" id="{3A71DBEA-F7CF-7560-8007-7E8B5DF3EE39}"/>
              </a:ext>
            </a:extLst>
          </p:cNvPr>
          <p:cNvPicPr>
            <a:picLocks noChangeAspect="1"/>
          </p:cNvPicPr>
          <p:nvPr/>
        </p:nvPicPr>
        <p:blipFill>
          <a:blip r:embed="rId7"/>
          <a:stretch>
            <a:fillRect/>
          </a:stretch>
        </p:blipFill>
        <p:spPr>
          <a:xfrm>
            <a:off x="8456405" y="10718800"/>
            <a:ext cx="3286584" cy="4877481"/>
          </a:xfrm>
          <a:prstGeom prst="rect">
            <a:avLst/>
          </a:prstGeom>
        </p:spPr>
      </p:pic>
      <p:pic>
        <p:nvPicPr>
          <p:cNvPr id="24" name="Picture 23">
            <a:extLst>
              <a:ext uri="{FF2B5EF4-FFF2-40B4-BE49-F238E27FC236}">
                <a16:creationId xmlns:a16="http://schemas.microsoft.com/office/drawing/2014/main" id="{85917554-6D7E-4FD2-CB8C-91C52A951682}"/>
              </a:ext>
            </a:extLst>
          </p:cNvPr>
          <p:cNvPicPr>
            <a:picLocks noChangeAspect="1"/>
          </p:cNvPicPr>
          <p:nvPr/>
        </p:nvPicPr>
        <p:blipFill>
          <a:blip r:embed="rId8"/>
          <a:stretch>
            <a:fillRect/>
          </a:stretch>
        </p:blipFill>
        <p:spPr>
          <a:xfrm>
            <a:off x="12195479" y="10706100"/>
            <a:ext cx="2838846" cy="1943371"/>
          </a:xfrm>
          <a:prstGeom prst="rect">
            <a:avLst/>
          </a:prstGeom>
        </p:spPr>
      </p:pic>
      <p:pic>
        <p:nvPicPr>
          <p:cNvPr id="26" name="Picture 25">
            <a:extLst>
              <a:ext uri="{FF2B5EF4-FFF2-40B4-BE49-F238E27FC236}">
                <a16:creationId xmlns:a16="http://schemas.microsoft.com/office/drawing/2014/main" id="{2ABD0A4B-2D58-7A2A-9CCE-B047972735E3}"/>
              </a:ext>
            </a:extLst>
          </p:cNvPr>
          <p:cNvPicPr>
            <a:picLocks noChangeAspect="1"/>
          </p:cNvPicPr>
          <p:nvPr/>
        </p:nvPicPr>
        <p:blipFill>
          <a:blip r:embed="rId9"/>
          <a:stretch>
            <a:fillRect/>
          </a:stretch>
        </p:blipFill>
        <p:spPr>
          <a:xfrm>
            <a:off x="-111580" y="10706100"/>
            <a:ext cx="8230946" cy="6877128"/>
          </a:xfrm>
          <a:prstGeom prst="rect">
            <a:avLst/>
          </a:prstGeom>
        </p:spPr>
      </p:pic>
      <p:sp>
        <p:nvSpPr>
          <p:cNvPr id="14" name="TextBox 20">
            <a:extLst>
              <a:ext uri="{FF2B5EF4-FFF2-40B4-BE49-F238E27FC236}">
                <a16:creationId xmlns:a16="http://schemas.microsoft.com/office/drawing/2014/main" id="{72EE5E3D-943D-EAB2-8873-D68B9DC0B3EB}"/>
              </a:ext>
            </a:extLst>
          </p:cNvPr>
          <p:cNvSpPr txBox="1"/>
          <p:nvPr/>
        </p:nvSpPr>
        <p:spPr>
          <a:xfrm>
            <a:off x="7984556" y="2773720"/>
            <a:ext cx="9499460" cy="2593274"/>
          </a:xfrm>
          <a:prstGeom prst="rect">
            <a:avLst/>
          </a:prstGeom>
        </p:spPr>
        <p:txBody>
          <a:bodyPr wrap="square"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For each pair (truck[k], item[</a:t>
            </a:r>
            <a:r>
              <a:rPr kumimoji="0" lang="en-US" sz="2400" b="0" i="0" u="none" strike="noStrike" kern="1200" cap="none" spc="0" normalizeH="0" baseline="0" noProof="0" dirty="0" err="1">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a:t>
            </a: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check whether item[</a:t>
            </a:r>
            <a:r>
              <a:rPr kumimoji="0" lang="en-US" sz="2400" b="0" i="0" u="none" strike="noStrike" kern="1200" cap="none" spc="0" normalizeH="0" baseline="0" noProof="0" dirty="0" err="1">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a:t>
            </a: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can be placed in truck[k] or not using the algorithm in 2.3.2</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If item[</a:t>
            </a:r>
            <a:r>
              <a:rPr lang="en-US" sz="2400" dirty="0" err="1">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i</a:t>
            </a: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 can not be placed into truck[k], leave it to use later</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Calculate the total cost</a:t>
            </a:r>
            <a:endPar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p:txBody>
      </p:sp>
      <p:sp>
        <p:nvSpPr>
          <p:cNvPr id="19" name="TextBox 18">
            <a:extLst>
              <a:ext uri="{FF2B5EF4-FFF2-40B4-BE49-F238E27FC236}">
                <a16:creationId xmlns:a16="http://schemas.microsoft.com/office/drawing/2014/main" id="{4152AEE9-0C79-7481-2BE2-FBF04069230C}"/>
              </a:ext>
            </a:extLst>
          </p:cNvPr>
          <p:cNvSpPr txBox="1"/>
          <p:nvPr/>
        </p:nvSpPr>
        <p:spPr>
          <a:xfrm>
            <a:off x="7984557" y="1815478"/>
            <a:ext cx="7255443" cy="863698"/>
          </a:xfrm>
          <a:prstGeom prst="rect">
            <a:avLst/>
          </a:prstGeom>
          <a:noFill/>
        </p:spPr>
        <p:txBody>
          <a:bodyPr wrap="square">
            <a:spAutoFit/>
          </a:bodyPr>
          <a:lstStyle/>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lang="en-US" sz="2400" b="1" dirty="0">
                <a:solidFill>
                  <a:prstClr val="white"/>
                </a:solidFill>
                <a:uFill>
                  <a:solidFill>
                    <a:srgbClr val="000000"/>
                  </a:solidFill>
                </a:uFill>
                <a:latin typeface="Poppins" panose="00000500000000000000" pitchFamily="2" charset="0"/>
                <a:ea typeface="Cambria" panose="02040503050406030204" pitchFamily="18" charset="0"/>
                <a:cs typeface="Poppins" panose="00000500000000000000" pitchFamily="2" charset="0"/>
              </a:rPr>
              <a:t>Find the minimum total cost using this basic greedy algorithm</a:t>
            </a:r>
          </a:p>
        </p:txBody>
      </p:sp>
    </p:spTree>
    <p:extLst>
      <p:ext uri="{BB962C8B-B14F-4D97-AF65-F5344CB8AC3E}">
        <p14:creationId xmlns:p14="http://schemas.microsoft.com/office/powerpoint/2010/main" val="3204377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par>
                                <p:cTn id="14" presetID="10" presetClass="entr" presetSubtype="0" fill="hold"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20" grpId="0"/>
      <p:bldP spid="13"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938367F2-E766-5440-5F71-9ED9D6342CC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F482A30-4091-D727-4ADF-D32A2F551960}"/>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0A3DDAAA-EC27-5F31-1094-17005ED8ECF7}"/>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0FEC9046-26B4-2243-8EDD-80D7DED83790}"/>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63EC161C-E33E-7E31-2A91-3EC4431F3DD6}"/>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EC6C4D52-A41E-5B4A-B032-9B74655B4319}"/>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grpSp>
        <p:nvGrpSpPr>
          <p:cNvPr id="7" name="Group 7">
            <a:extLst>
              <a:ext uri="{FF2B5EF4-FFF2-40B4-BE49-F238E27FC236}">
                <a16:creationId xmlns:a16="http://schemas.microsoft.com/office/drawing/2014/main" id="{24715887-D6BC-4C80-80B0-5A7EE7683B66}"/>
              </a:ext>
            </a:extLst>
          </p:cNvPr>
          <p:cNvGrpSpPr/>
          <p:nvPr/>
        </p:nvGrpSpPr>
        <p:grpSpPr>
          <a:xfrm>
            <a:off x="803984" y="1549526"/>
            <a:ext cx="6023040" cy="7169355"/>
            <a:chOff x="0" y="0"/>
            <a:chExt cx="1659648" cy="1556868"/>
          </a:xfrm>
        </p:grpSpPr>
        <p:sp>
          <p:nvSpPr>
            <p:cNvPr id="8" name="Freeform 8">
              <a:extLst>
                <a:ext uri="{FF2B5EF4-FFF2-40B4-BE49-F238E27FC236}">
                  <a16:creationId xmlns:a16="http://schemas.microsoft.com/office/drawing/2014/main" id="{CC3BC02E-850D-9CD4-3585-EB4D45C3988A}"/>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9" name="TextBox 9">
              <a:extLst>
                <a:ext uri="{FF2B5EF4-FFF2-40B4-BE49-F238E27FC236}">
                  <a16:creationId xmlns:a16="http://schemas.microsoft.com/office/drawing/2014/main" id="{9CF76B77-3747-6372-852C-33EA574A2451}"/>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0" name="Group 10">
            <a:extLst>
              <a:ext uri="{FF2B5EF4-FFF2-40B4-BE49-F238E27FC236}">
                <a16:creationId xmlns:a16="http://schemas.microsoft.com/office/drawing/2014/main" id="{52FE4D88-A181-131F-2586-6408432A8269}"/>
              </a:ext>
            </a:extLst>
          </p:cNvPr>
          <p:cNvGrpSpPr/>
          <p:nvPr/>
        </p:nvGrpSpPr>
        <p:grpSpPr>
          <a:xfrm>
            <a:off x="7244679" y="1549526"/>
            <a:ext cx="10662322" cy="7169355"/>
            <a:chOff x="0" y="0"/>
            <a:chExt cx="2576646" cy="1540685"/>
          </a:xfrm>
        </p:grpSpPr>
        <p:sp>
          <p:nvSpPr>
            <p:cNvPr id="11" name="Freeform 11">
              <a:extLst>
                <a:ext uri="{FF2B5EF4-FFF2-40B4-BE49-F238E27FC236}">
                  <a16:creationId xmlns:a16="http://schemas.microsoft.com/office/drawing/2014/main" id="{FB600819-F992-1D66-33A4-889AB6C368CF}"/>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2" name="TextBox 12">
              <a:extLst>
                <a:ext uri="{FF2B5EF4-FFF2-40B4-BE49-F238E27FC236}">
                  <a16:creationId xmlns:a16="http://schemas.microsoft.com/office/drawing/2014/main" id="{DEFABE87-1194-5366-A9FD-C830644773D8}"/>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16" name="Freeform 16">
            <a:extLst>
              <a:ext uri="{FF2B5EF4-FFF2-40B4-BE49-F238E27FC236}">
                <a16:creationId xmlns:a16="http://schemas.microsoft.com/office/drawing/2014/main" id="{DA3547E3-BE10-AA6C-6F14-D605D03F530A}"/>
              </a:ext>
            </a:extLst>
          </p:cNvPr>
          <p:cNvSpPr/>
          <p:nvPr/>
        </p:nvSpPr>
        <p:spPr>
          <a:xfrm>
            <a:off x="16838554" y="1672980"/>
            <a:ext cx="761960" cy="76196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dirty="0"/>
          </a:p>
        </p:txBody>
      </p:sp>
      <p:sp>
        <p:nvSpPr>
          <p:cNvPr id="17" name="TextBox 17">
            <a:extLst>
              <a:ext uri="{FF2B5EF4-FFF2-40B4-BE49-F238E27FC236}">
                <a16:creationId xmlns:a16="http://schemas.microsoft.com/office/drawing/2014/main" id="{FC319B87-D36B-0EA2-E2FE-80040C55E85F}"/>
              </a:ext>
            </a:extLst>
          </p:cNvPr>
          <p:cNvSpPr txBox="1"/>
          <p:nvPr/>
        </p:nvSpPr>
        <p:spPr>
          <a:xfrm>
            <a:off x="1068466" y="2158243"/>
            <a:ext cx="5772515" cy="870204"/>
          </a:xfrm>
          <a:prstGeom prst="rect">
            <a:avLst/>
          </a:prstGeom>
        </p:spPr>
        <p:txBody>
          <a:bodyPr lIns="0" tIns="0" rIns="0" bIns="0" rtlCol="0" anchor="t">
            <a:spAutoFit/>
          </a:bodyPr>
          <a:lstStyle/>
          <a:p>
            <a:pPr marL="0" marR="0" lvl="0" indent="0" algn="l" defTabSz="914400" rtl="0" eaLnBrk="1" fontAlgn="auto" latinLnBrk="0" hangingPunct="1">
              <a:lnSpc>
                <a:spcPts val="6527"/>
              </a:lnSpc>
              <a:spcBef>
                <a:spcPts val="0"/>
              </a:spcBef>
              <a:spcAft>
                <a:spcPts val="0"/>
              </a:spcAft>
              <a:buClrTx/>
              <a:buSzTx/>
              <a:buFontTx/>
              <a:buNone/>
              <a:tabLst/>
              <a:defRPr/>
            </a:pPr>
            <a:r>
              <a:rPr kumimoji="0" lang="en-US" sz="6399" b="1" i="0" u="none" strike="noStrike" kern="1200" cap="none" spc="-287" normalizeH="0" baseline="0" noProof="0" dirty="0">
                <a:ln>
                  <a:noFill/>
                </a:ln>
                <a:solidFill>
                  <a:srgbClr val="FFFFFF"/>
                </a:solidFill>
                <a:effectLst/>
                <a:uLnTx/>
                <a:uFillTx/>
                <a:latin typeface="Muli Bold"/>
                <a:ea typeface="Muli Bold"/>
                <a:cs typeface="Muli Bold"/>
                <a:sym typeface="Muli Bold"/>
              </a:rPr>
              <a:t>2. Modelling</a:t>
            </a:r>
          </a:p>
        </p:txBody>
      </p:sp>
      <p:sp>
        <p:nvSpPr>
          <p:cNvPr id="18" name="TextBox 18">
            <a:extLst>
              <a:ext uri="{FF2B5EF4-FFF2-40B4-BE49-F238E27FC236}">
                <a16:creationId xmlns:a16="http://schemas.microsoft.com/office/drawing/2014/main" id="{04EE20CB-D7C3-68FE-55FE-AB49BE75FC7E}"/>
              </a:ext>
            </a:extLst>
          </p:cNvPr>
          <p:cNvSpPr txBox="1"/>
          <p:nvPr/>
        </p:nvSpPr>
        <p:spPr>
          <a:xfrm>
            <a:off x="1167145" y="3128869"/>
            <a:ext cx="5673836" cy="553998"/>
          </a:xfrm>
          <a:prstGeom prst="rect">
            <a:avLst/>
          </a:prstGeom>
        </p:spPr>
        <p:txBody>
          <a:bodyPr lIns="0" tIns="0" rIns="0" bIns="0" rtlCol="0" anchor="t">
            <a:spAutoFit/>
          </a:bodyPr>
          <a:lstStyle/>
          <a:p>
            <a:pPr marL="0" marR="0" lvl="0" indent="0" algn="l" defTabSz="914400" rtl="0" eaLnBrk="1" fontAlgn="auto" latinLnBrk="0" hangingPunct="1">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2.3.4 Branch and Bound</a:t>
            </a:r>
          </a:p>
        </p:txBody>
      </p:sp>
      <p:sp>
        <p:nvSpPr>
          <p:cNvPr id="20" name="TextBox 20">
            <a:extLst>
              <a:ext uri="{FF2B5EF4-FFF2-40B4-BE49-F238E27FC236}">
                <a16:creationId xmlns:a16="http://schemas.microsoft.com/office/drawing/2014/main" id="{5FAFACF0-FC33-4B1B-2269-0C63B931F39C}"/>
              </a:ext>
            </a:extLst>
          </p:cNvPr>
          <p:cNvSpPr txBox="1"/>
          <p:nvPr/>
        </p:nvSpPr>
        <p:spPr>
          <a:xfrm>
            <a:off x="943202" y="3783229"/>
            <a:ext cx="6023040" cy="1721240"/>
          </a:xfrm>
          <a:prstGeom prst="rect">
            <a:avLst/>
          </a:prstGeom>
        </p:spPr>
        <p:txBody>
          <a:bodyPr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Since each truck k from 1 to K is either chosen or not chosen. 	    We conduct an algorithm that process on a binary sequence</a:t>
            </a:r>
          </a:p>
        </p:txBody>
      </p:sp>
      <p:sp>
        <p:nvSpPr>
          <p:cNvPr id="21" name="TextBox 21">
            <a:extLst>
              <a:ext uri="{FF2B5EF4-FFF2-40B4-BE49-F238E27FC236}">
                <a16:creationId xmlns:a16="http://schemas.microsoft.com/office/drawing/2014/main" id="{3A27655C-1B78-C179-9E89-959E87550826}"/>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3" name="TextBox 23">
            <a:extLst>
              <a:ext uri="{FF2B5EF4-FFF2-40B4-BE49-F238E27FC236}">
                <a16:creationId xmlns:a16="http://schemas.microsoft.com/office/drawing/2014/main" id="{B2889473-CFA4-9599-0E8B-8C3DBDF72CB3}"/>
              </a:ext>
            </a:extLst>
          </p:cNvPr>
          <p:cNvSpPr txBox="1"/>
          <p:nvPr/>
        </p:nvSpPr>
        <p:spPr>
          <a:xfrm>
            <a:off x="10139271" y="-1088367"/>
            <a:ext cx="769590"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dirty="0" err="1">
                <a:ln>
                  <a:noFill/>
                </a:ln>
                <a:solidFill>
                  <a:srgbClr val="FFFFFF"/>
                </a:solidFill>
                <a:effectLst/>
                <a:uLnTx/>
                <a:uFillTx/>
                <a:latin typeface="Poppins"/>
                <a:ea typeface="Poppins"/>
                <a:cs typeface="Poppins"/>
                <a:sym typeface="Poppins"/>
              </a:rPr>
              <a:t>Xij</a:t>
            </a:r>
            <a:r>
              <a:rPr kumimoji="0" lang="en-US" sz="2251" b="0" i="0" u="none" strike="noStrike" kern="1200" cap="none" spc="0" normalizeH="0" baseline="0" noProof="0" dirty="0">
                <a:ln>
                  <a:noFill/>
                </a:ln>
                <a:solidFill>
                  <a:srgbClr val="FFFFFF"/>
                </a:solidFill>
                <a:effectLst/>
                <a:uLnTx/>
                <a:uFillTx/>
                <a:latin typeface="Poppins"/>
                <a:ea typeface="Poppins"/>
                <a:cs typeface="Poppins"/>
                <a:sym typeface="Poppins"/>
              </a:rPr>
              <a:t> = 1</a:t>
            </a:r>
          </a:p>
        </p:txBody>
      </p:sp>
      <p:cxnSp>
        <p:nvCxnSpPr>
          <p:cNvPr id="31" name="Straight Connector 30">
            <a:extLst>
              <a:ext uri="{FF2B5EF4-FFF2-40B4-BE49-F238E27FC236}">
                <a16:creationId xmlns:a16="http://schemas.microsoft.com/office/drawing/2014/main" id="{28CE634E-C716-1CB3-AEE1-8A25FE4F96D3}"/>
              </a:ext>
            </a:extLst>
          </p:cNvPr>
          <p:cNvCxnSpPr>
            <a:cxnSpLocks/>
          </p:cNvCxnSpPr>
          <p:nvPr/>
        </p:nvCxnSpPr>
        <p:spPr>
          <a:xfrm>
            <a:off x="11111075" y="6452503"/>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A8FD54C-4D38-4E39-B7E6-22B4CC4CD160}"/>
              </a:ext>
            </a:extLst>
          </p:cNvPr>
          <p:cNvSpPr txBox="1"/>
          <p:nvPr/>
        </p:nvSpPr>
        <p:spPr>
          <a:xfrm>
            <a:off x="4675459" y="12725691"/>
            <a:ext cx="5848607" cy="863698"/>
          </a:xfrm>
          <a:prstGeom prst="rect">
            <a:avLst/>
          </a:prstGeom>
          <a:noFill/>
        </p:spPr>
        <p:txBody>
          <a:bodyPr wrap="square">
            <a:spAutoFit/>
          </a:bodyPr>
          <a:lstStyle/>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lang="en-US" sz="2400" b="1" dirty="0">
                <a:solidFill>
                  <a:prstClr val="white"/>
                </a:solidFill>
                <a:uFill>
                  <a:solidFill>
                    <a:srgbClr val="000000"/>
                  </a:solidFill>
                </a:uFill>
                <a:latin typeface="Poppins" panose="00000500000000000000" pitchFamily="2" charset="0"/>
                <a:ea typeface="Cambria" panose="02040503050406030204" pitchFamily="18" charset="0"/>
                <a:cs typeface="Poppins" panose="00000500000000000000" pitchFamily="2" charset="0"/>
              </a:rPr>
              <a:t>Among all the following order of trucks</a:t>
            </a:r>
          </a:p>
        </p:txBody>
      </p:sp>
      <p:pic>
        <p:nvPicPr>
          <p:cNvPr id="15" name="Picture 14">
            <a:extLst>
              <a:ext uri="{FF2B5EF4-FFF2-40B4-BE49-F238E27FC236}">
                <a16:creationId xmlns:a16="http://schemas.microsoft.com/office/drawing/2014/main" id="{6CE6642A-3000-0936-1FE0-692E446ECFC5}"/>
              </a:ext>
            </a:extLst>
          </p:cNvPr>
          <p:cNvPicPr>
            <a:picLocks noChangeAspect="1"/>
          </p:cNvPicPr>
          <p:nvPr/>
        </p:nvPicPr>
        <p:blipFill>
          <a:blip r:embed="rId6"/>
          <a:stretch>
            <a:fillRect/>
          </a:stretch>
        </p:blipFill>
        <p:spPr>
          <a:xfrm>
            <a:off x="8456405" y="10718800"/>
            <a:ext cx="3286584" cy="4877481"/>
          </a:xfrm>
          <a:prstGeom prst="rect">
            <a:avLst/>
          </a:prstGeom>
        </p:spPr>
      </p:pic>
      <p:pic>
        <p:nvPicPr>
          <p:cNvPr id="24" name="Picture 23">
            <a:extLst>
              <a:ext uri="{FF2B5EF4-FFF2-40B4-BE49-F238E27FC236}">
                <a16:creationId xmlns:a16="http://schemas.microsoft.com/office/drawing/2014/main" id="{8EF29F9D-0E57-5FE0-7D4C-41FF1F07BD54}"/>
              </a:ext>
            </a:extLst>
          </p:cNvPr>
          <p:cNvPicPr>
            <a:picLocks noChangeAspect="1"/>
          </p:cNvPicPr>
          <p:nvPr/>
        </p:nvPicPr>
        <p:blipFill>
          <a:blip r:embed="rId7"/>
          <a:stretch>
            <a:fillRect/>
          </a:stretch>
        </p:blipFill>
        <p:spPr>
          <a:xfrm>
            <a:off x="12195479" y="10706100"/>
            <a:ext cx="2838846" cy="1943371"/>
          </a:xfrm>
          <a:prstGeom prst="rect">
            <a:avLst/>
          </a:prstGeom>
        </p:spPr>
      </p:pic>
      <p:pic>
        <p:nvPicPr>
          <p:cNvPr id="26" name="Picture 25">
            <a:extLst>
              <a:ext uri="{FF2B5EF4-FFF2-40B4-BE49-F238E27FC236}">
                <a16:creationId xmlns:a16="http://schemas.microsoft.com/office/drawing/2014/main" id="{BE89CA0E-6FC6-0103-3027-323AACAEA318}"/>
              </a:ext>
            </a:extLst>
          </p:cNvPr>
          <p:cNvPicPr>
            <a:picLocks noChangeAspect="1"/>
          </p:cNvPicPr>
          <p:nvPr/>
        </p:nvPicPr>
        <p:blipFill>
          <a:blip r:embed="rId8"/>
          <a:stretch>
            <a:fillRect/>
          </a:stretch>
        </p:blipFill>
        <p:spPr>
          <a:xfrm>
            <a:off x="-3047007" y="10719071"/>
            <a:ext cx="8230946" cy="6877128"/>
          </a:xfrm>
          <a:prstGeom prst="rect">
            <a:avLst/>
          </a:prstGeom>
        </p:spPr>
      </p:pic>
      <p:pic>
        <p:nvPicPr>
          <p:cNvPr id="25" name="Picture 24">
            <a:extLst>
              <a:ext uri="{FF2B5EF4-FFF2-40B4-BE49-F238E27FC236}">
                <a16:creationId xmlns:a16="http://schemas.microsoft.com/office/drawing/2014/main" id="{E375768A-0973-DD18-4F40-92D661C656CD}"/>
              </a:ext>
            </a:extLst>
          </p:cNvPr>
          <p:cNvPicPr>
            <a:picLocks noChangeAspect="1"/>
          </p:cNvPicPr>
          <p:nvPr/>
        </p:nvPicPr>
        <p:blipFill>
          <a:blip r:embed="rId9"/>
          <a:stretch>
            <a:fillRect/>
          </a:stretch>
        </p:blipFill>
        <p:spPr>
          <a:xfrm>
            <a:off x="7383898" y="2842967"/>
            <a:ext cx="10263614" cy="5700649"/>
          </a:xfrm>
          <a:prstGeom prst="rect">
            <a:avLst/>
          </a:prstGeom>
        </p:spPr>
      </p:pic>
      <p:sp>
        <p:nvSpPr>
          <p:cNvPr id="27" name="TextBox 20">
            <a:extLst>
              <a:ext uri="{FF2B5EF4-FFF2-40B4-BE49-F238E27FC236}">
                <a16:creationId xmlns:a16="http://schemas.microsoft.com/office/drawing/2014/main" id="{3BF53FEB-6333-D4A9-1738-0DD4AE355A1C}"/>
              </a:ext>
            </a:extLst>
          </p:cNvPr>
          <p:cNvSpPr txBox="1"/>
          <p:nvPr/>
        </p:nvSpPr>
        <p:spPr>
          <a:xfrm>
            <a:off x="8093966" y="1884445"/>
            <a:ext cx="6023040" cy="849207"/>
          </a:xfrm>
          <a:prstGeom prst="rect">
            <a:avLst/>
          </a:prstGeom>
        </p:spPr>
        <p:txBody>
          <a:bodyPr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A simple approach is to generate a binary sequence using recursion</a:t>
            </a:r>
          </a:p>
        </p:txBody>
      </p:sp>
      <p:grpSp>
        <p:nvGrpSpPr>
          <p:cNvPr id="28" name="Group 14">
            <a:extLst>
              <a:ext uri="{FF2B5EF4-FFF2-40B4-BE49-F238E27FC236}">
                <a16:creationId xmlns:a16="http://schemas.microsoft.com/office/drawing/2014/main" id="{BD3DAF3D-5F1C-1BE5-56B3-F3F4D142F924}"/>
              </a:ext>
            </a:extLst>
          </p:cNvPr>
          <p:cNvGrpSpPr/>
          <p:nvPr/>
        </p:nvGrpSpPr>
        <p:grpSpPr>
          <a:xfrm>
            <a:off x="770987" y="9014992"/>
            <a:ext cx="17136013" cy="832020"/>
            <a:chOff x="0" y="0"/>
            <a:chExt cx="2324518" cy="1006915"/>
          </a:xfrm>
        </p:grpSpPr>
        <p:sp>
          <p:nvSpPr>
            <p:cNvPr id="29" name="Freeform 15">
              <a:extLst>
                <a:ext uri="{FF2B5EF4-FFF2-40B4-BE49-F238E27FC236}">
                  <a16:creationId xmlns:a16="http://schemas.microsoft.com/office/drawing/2014/main" id="{65545293-B3B6-759A-AE33-561DCAEA3E5F}"/>
                </a:ext>
              </a:extLst>
            </p:cNvPr>
            <p:cNvSpPr/>
            <p:nvPr/>
          </p:nvSpPr>
          <p:spPr>
            <a:xfrm>
              <a:off x="0" y="0"/>
              <a:ext cx="2324518" cy="1006915"/>
            </a:xfrm>
            <a:custGeom>
              <a:avLst/>
              <a:gdLst/>
              <a:ahLst/>
              <a:cxnLst/>
              <a:rect l="l" t="t" r="r" b="b"/>
              <a:pathLst>
                <a:path w="2324518" h="1006915">
                  <a:moveTo>
                    <a:pt x="49122" y="0"/>
                  </a:moveTo>
                  <a:lnTo>
                    <a:pt x="2275395" y="0"/>
                  </a:lnTo>
                  <a:cubicBezTo>
                    <a:pt x="2288423" y="0"/>
                    <a:pt x="2300918" y="5175"/>
                    <a:pt x="2310130" y="14388"/>
                  </a:cubicBezTo>
                  <a:cubicBezTo>
                    <a:pt x="2319342" y="23600"/>
                    <a:pt x="2324518" y="36094"/>
                    <a:pt x="2324518" y="49122"/>
                  </a:cubicBezTo>
                  <a:lnTo>
                    <a:pt x="2324518" y="957793"/>
                  </a:lnTo>
                  <a:cubicBezTo>
                    <a:pt x="2324518" y="970821"/>
                    <a:pt x="2319342" y="983315"/>
                    <a:pt x="2310130" y="992527"/>
                  </a:cubicBezTo>
                  <a:cubicBezTo>
                    <a:pt x="2300918" y="1001739"/>
                    <a:pt x="2288423" y="1006915"/>
                    <a:pt x="2275395" y="1006915"/>
                  </a:cubicBezTo>
                  <a:lnTo>
                    <a:pt x="49122" y="1006915"/>
                  </a:lnTo>
                  <a:cubicBezTo>
                    <a:pt x="36094" y="1006915"/>
                    <a:pt x="23600" y="1001739"/>
                    <a:pt x="14388" y="992527"/>
                  </a:cubicBezTo>
                  <a:cubicBezTo>
                    <a:pt x="5175" y="983315"/>
                    <a:pt x="0" y="970821"/>
                    <a:pt x="0" y="957793"/>
                  </a:cubicBezTo>
                  <a:lnTo>
                    <a:pt x="0" y="49122"/>
                  </a:lnTo>
                  <a:cubicBezTo>
                    <a:pt x="0" y="36094"/>
                    <a:pt x="5175" y="23600"/>
                    <a:pt x="14388" y="14388"/>
                  </a:cubicBezTo>
                  <a:cubicBezTo>
                    <a:pt x="23600" y="5175"/>
                    <a:pt x="36094" y="0"/>
                    <a:pt x="49122" y="0"/>
                  </a:cubicBezTo>
                  <a:close/>
                </a:path>
              </a:pathLst>
            </a:custGeom>
            <a:solidFill>
              <a:srgbClr val="000000">
                <a:alpha val="0"/>
              </a:srgbClr>
            </a:solidFill>
            <a:ln w="28575" cap="rnd">
              <a:solidFill>
                <a:srgbClr val="FFFFFF"/>
              </a:solidFill>
              <a:prstDash val="solid"/>
              <a:round/>
            </a:ln>
          </p:spPr>
        </p:sp>
        <p:sp>
          <p:nvSpPr>
            <p:cNvPr id="30" name="TextBox 16">
              <a:extLst>
                <a:ext uri="{FF2B5EF4-FFF2-40B4-BE49-F238E27FC236}">
                  <a16:creationId xmlns:a16="http://schemas.microsoft.com/office/drawing/2014/main" id="{821EB74E-EC8B-A387-AB15-D11F6301802C}"/>
                </a:ext>
              </a:extLst>
            </p:cNvPr>
            <p:cNvSpPr txBox="1"/>
            <p:nvPr/>
          </p:nvSpPr>
          <p:spPr>
            <a:xfrm>
              <a:off x="0" y="-66675"/>
              <a:ext cx="2324518" cy="1073590"/>
            </a:xfrm>
            <a:prstGeom prst="rect">
              <a:avLst/>
            </a:prstGeom>
          </p:spPr>
          <p:txBody>
            <a:bodyPr lIns="50800" tIns="50800" rIns="50800" bIns="50800" rtlCol="0" anchor="ctr"/>
            <a:lstStyle/>
            <a:p>
              <a:pPr algn="ctr">
                <a:lnSpc>
                  <a:spcPts val="3151"/>
                </a:lnSpc>
              </a:pPr>
              <a:endParaRPr/>
            </a:p>
          </p:txBody>
        </p:sp>
      </p:grpSp>
    </p:spTree>
    <p:extLst>
      <p:ext uri="{BB962C8B-B14F-4D97-AF65-F5344CB8AC3E}">
        <p14:creationId xmlns:p14="http://schemas.microsoft.com/office/powerpoint/2010/main" val="2819398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10" presetClass="entr" presetSubtype="0" fill="hold"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par>
                                <p:cTn id="17" presetID="10"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18" grpId="0"/>
      <p:bldP spid="20" grpId="0"/>
      <p:bldP spid="27"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D0C5467B-EC4E-DF03-E489-C8CBDF742FC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B5B92F5-3E28-5770-C7E4-F1AF77BFE7F1}"/>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E88625EB-F9F0-31B7-9029-16166B422172}"/>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69E0EE6E-5D78-3100-0AE8-6904C91250EC}"/>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E2BA2475-660A-C0AE-50B2-81ACFE1CBC2B}"/>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83C8D542-83BC-B36A-A6CD-F0A50C51F639}"/>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grpSp>
        <p:nvGrpSpPr>
          <p:cNvPr id="7" name="Group 7">
            <a:extLst>
              <a:ext uri="{FF2B5EF4-FFF2-40B4-BE49-F238E27FC236}">
                <a16:creationId xmlns:a16="http://schemas.microsoft.com/office/drawing/2014/main" id="{2FB15918-26E8-90D6-33B4-6AAFDA9B0C9D}"/>
              </a:ext>
            </a:extLst>
          </p:cNvPr>
          <p:cNvGrpSpPr/>
          <p:nvPr/>
        </p:nvGrpSpPr>
        <p:grpSpPr>
          <a:xfrm>
            <a:off x="803984" y="1549527"/>
            <a:ext cx="6301476" cy="2582568"/>
            <a:chOff x="0" y="0"/>
            <a:chExt cx="1659648" cy="1556868"/>
          </a:xfrm>
        </p:grpSpPr>
        <p:sp>
          <p:nvSpPr>
            <p:cNvPr id="8" name="Freeform 8">
              <a:extLst>
                <a:ext uri="{FF2B5EF4-FFF2-40B4-BE49-F238E27FC236}">
                  <a16:creationId xmlns:a16="http://schemas.microsoft.com/office/drawing/2014/main" id="{6B7DD7AB-11AC-4423-330D-5CBECFAC99E8}"/>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9" name="TextBox 9">
              <a:extLst>
                <a:ext uri="{FF2B5EF4-FFF2-40B4-BE49-F238E27FC236}">
                  <a16:creationId xmlns:a16="http://schemas.microsoft.com/office/drawing/2014/main" id="{2460E498-C364-6EE6-9F37-F3AE65E1148D}"/>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0" name="Group 10">
            <a:extLst>
              <a:ext uri="{FF2B5EF4-FFF2-40B4-BE49-F238E27FC236}">
                <a16:creationId xmlns:a16="http://schemas.microsoft.com/office/drawing/2014/main" id="{152E1D42-F176-BEA6-0A5F-6CA95D0220CB}"/>
              </a:ext>
            </a:extLst>
          </p:cNvPr>
          <p:cNvGrpSpPr/>
          <p:nvPr/>
        </p:nvGrpSpPr>
        <p:grpSpPr>
          <a:xfrm>
            <a:off x="7700813" y="1549527"/>
            <a:ext cx="10206187" cy="2582568"/>
            <a:chOff x="0" y="0"/>
            <a:chExt cx="2576646" cy="1540685"/>
          </a:xfrm>
        </p:grpSpPr>
        <p:sp>
          <p:nvSpPr>
            <p:cNvPr id="11" name="Freeform 11">
              <a:extLst>
                <a:ext uri="{FF2B5EF4-FFF2-40B4-BE49-F238E27FC236}">
                  <a16:creationId xmlns:a16="http://schemas.microsoft.com/office/drawing/2014/main" id="{4FDF33DE-95F7-9D65-0955-E4F200E6C307}"/>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2" name="TextBox 12">
              <a:extLst>
                <a:ext uri="{FF2B5EF4-FFF2-40B4-BE49-F238E27FC236}">
                  <a16:creationId xmlns:a16="http://schemas.microsoft.com/office/drawing/2014/main" id="{A42FB69A-F1B7-A49B-9ED9-76DF06F112E3}"/>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16" name="Freeform 16">
            <a:extLst>
              <a:ext uri="{FF2B5EF4-FFF2-40B4-BE49-F238E27FC236}">
                <a16:creationId xmlns:a16="http://schemas.microsoft.com/office/drawing/2014/main" id="{3E6F03CE-D09D-DD67-D5C3-DBC2863FF1D0}"/>
              </a:ext>
            </a:extLst>
          </p:cNvPr>
          <p:cNvSpPr/>
          <p:nvPr/>
        </p:nvSpPr>
        <p:spPr>
          <a:xfrm>
            <a:off x="16522740" y="1685617"/>
            <a:ext cx="761960" cy="76196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TextBox 17">
            <a:extLst>
              <a:ext uri="{FF2B5EF4-FFF2-40B4-BE49-F238E27FC236}">
                <a16:creationId xmlns:a16="http://schemas.microsoft.com/office/drawing/2014/main" id="{80768F8C-87D8-88BE-F216-D6031C159B1C}"/>
              </a:ext>
            </a:extLst>
          </p:cNvPr>
          <p:cNvSpPr txBox="1"/>
          <p:nvPr/>
        </p:nvSpPr>
        <p:spPr>
          <a:xfrm>
            <a:off x="1068466" y="2158243"/>
            <a:ext cx="5772515" cy="870204"/>
          </a:xfrm>
          <a:prstGeom prst="rect">
            <a:avLst/>
          </a:prstGeom>
        </p:spPr>
        <p:txBody>
          <a:bodyPr lIns="0" tIns="0" rIns="0" bIns="0" rtlCol="0" anchor="t">
            <a:spAutoFit/>
          </a:bodyPr>
          <a:lstStyle/>
          <a:p>
            <a:pPr marL="0" marR="0" lvl="0" indent="0" algn="l" defTabSz="914400" rtl="0" eaLnBrk="1" fontAlgn="auto" latinLnBrk="0" hangingPunct="1">
              <a:lnSpc>
                <a:spcPts val="6527"/>
              </a:lnSpc>
              <a:spcBef>
                <a:spcPts val="0"/>
              </a:spcBef>
              <a:spcAft>
                <a:spcPts val="0"/>
              </a:spcAft>
              <a:buClrTx/>
              <a:buSzTx/>
              <a:buFontTx/>
              <a:buNone/>
              <a:tabLst/>
              <a:defRPr/>
            </a:pPr>
            <a:r>
              <a:rPr kumimoji="0" lang="en-US" sz="6399" b="1" i="0" u="none" strike="noStrike" kern="1200" cap="none" spc="-287" normalizeH="0" baseline="0" noProof="0" dirty="0">
                <a:ln>
                  <a:noFill/>
                </a:ln>
                <a:solidFill>
                  <a:srgbClr val="FFFFFF"/>
                </a:solidFill>
                <a:effectLst/>
                <a:uLnTx/>
                <a:uFillTx/>
                <a:latin typeface="Muli Bold"/>
                <a:ea typeface="Muli Bold"/>
                <a:cs typeface="Muli Bold"/>
                <a:sym typeface="Muli Bold"/>
              </a:rPr>
              <a:t>2. Modelling</a:t>
            </a:r>
          </a:p>
        </p:txBody>
      </p:sp>
      <p:sp>
        <p:nvSpPr>
          <p:cNvPr id="18" name="TextBox 18">
            <a:extLst>
              <a:ext uri="{FF2B5EF4-FFF2-40B4-BE49-F238E27FC236}">
                <a16:creationId xmlns:a16="http://schemas.microsoft.com/office/drawing/2014/main" id="{929EA08A-129A-AE0B-A273-C7150CBC6B84}"/>
              </a:ext>
            </a:extLst>
          </p:cNvPr>
          <p:cNvSpPr txBox="1"/>
          <p:nvPr/>
        </p:nvSpPr>
        <p:spPr>
          <a:xfrm>
            <a:off x="1167145" y="3128869"/>
            <a:ext cx="5673836" cy="553998"/>
          </a:xfrm>
          <a:prstGeom prst="rect">
            <a:avLst/>
          </a:prstGeom>
        </p:spPr>
        <p:txBody>
          <a:bodyPr lIns="0" tIns="0" rIns="0" bIns="0" rtlCol="0" anchor="t">
            <a:spAutoFit/>
          </a:bodyPr>
          <a:lstStyle/>
          <a:p>
            <a:pPr marL="0" marR="0" lvl="0" indent="0" algn="l" defTabSz="914400" rtl="0" eaLnBrk="1" fontAlgn="auto" latinLnBrk="0" hangingPunct="1">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2.3.4 Branch and Bound</a:t>
            </a:r>
          </a:p>
        </p:txBody>
      </p:sp>
      <p:sp>
        <p:nvSpPr>
          <p:cNvPr id="20" name="TextBox 20">
            <a:extLst>
              <a:ext uri="{FF2B5EF4-FFF2-40B4-BE49-F238E27FC236}">
                <a16:creationId xmlns:a16="http://schemas.microsoft.com/office/drawing/2014/main" id="{13663AD0-5AA6-64BF-5219-34C13021D365}"/>
              </a:ext>
            </a:extLst>
          </p:cNvPr>
          <p:cNvSpPr txBox="1"/>
          <p:nvPr/>
        </p:nvSpPr>
        <p:spPr>
          <a:xfrm>
            <a:off x="7703688" y="1788512"/>
            <a:ext cx="8819051" cy="1735603"/>
          </a:xfrm>
          <a:prstGeom prst="rect">
            <a:avLst/>
          </a:prstGeom>
        </p:spPr>
        <p:txBody>
          <a:bodyPr wrap="square"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At a single state of a binary sequence b, calculate whether all the trucks </a:t>
            </a:r>
            <a:r>
              <a:rPr kumimoji="0" lang="en-US" sz="2800" b="0" i="0" u="none" strike="noStrike" kern="1200" cap="none" spc="0" normalizeH="0" baseline="0" noProof="0" dirty="0" err="1">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a:t>
            </a:r>
            <a:r>
              <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a:t>
            </a:r>
            <a:r>
              <a:rPr kumimoji="0" lang="en-US" sz="2800" b="0" i="0" u="none" strike="noStrike" kern="1200" cap="none" spc="0" normalizeH="0" baseline="0" noProof="0" dirty="0" err="1">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a:t>
            </a:r>
            <a:r>
              <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is the position of bit 1 in b)can place all of n items or not.</a:t>
            </a:r>
            <a:r>
              <a:rPr lang="en-US" sz="28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 If so, update the </a:t>
            </a:r>
            <a:r>
              <a:rPr lang="en-US" sz="2800" dirty="0" err="1">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minCost</a:t>
            </a:r>
            <a:r>
              <a:rPr lang="en-US" sz="28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 with </a:t>
            </a:r>
            <a:r>
              <a:rPr lang="en-US" sz="2800" dirty="0" err="1">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totalCost</a:t>
            </a:r>
            <a:endPar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p:txBody>
      </p:sp>
      <p:sp>
        <p:nvSpPr>
          <p:cNvPr id="21" name="TextBox 21">
            <a:extLst>
              <a:ext uri="{FF2B5EF4-FFF2-40B4-BE49-F238E27FC236}">
                <a16:creationId xmlns:a16="http://schemas.microsoft.com/office/drawing/2014/main" id="{1B19DEE8-D579-6A9C-8D5D-D81171FFF5D7}"/>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3" name="TextBox 23">
            <a:extLst>
              <a:ext uri="{FF2B5EF4-FFF2-40B4-BE49-F238E27FC236}">
                <a16:creationId xmlns:a16="http://schemas.microsoft.com/office/drawing/2014/main" id="{95C01887-D803-3D19-4F46-96251F5DD879}"/>
              </a:ext>
            </a:extLst>
          </p:cNvPr>
          <p:cNvSpPr txBox="1"/>
          <p:nvPr/>
        </p:nvSpPr>
        <p:spPr>
          <a:xfrm>
            <a:off x="10139271" y="-1088367"/>
            <a:ext cx="769590"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dirty="0" err="1">
                <a:ln>
                  <a:noFill/>
                </a:ln>
                <a:solidFill>
                  <a:srgbClr val="FFFFFF"/>
                </a:solidFill>
                <a:effectLst/>
                <a:uLnTx/>
                <a:uFillTx/>
                <a:latin typeface="Poppins"/>
                <a:ea typeface="Poppins"/>
                <a:cs typeface="Poppins"/>
                <a:sym typeface="Poppins"/>
              </a:rPr>
              <a:t>Xij</a:t>
            </a:r>
            <a:r>
              <a:rPr kumimoji="0" lang="en-US" sz="2251" b="0" i="0" u="none" strike="noStrike" kern="1200" cap="none" spc="0" normalizeH="0" baseline="0" noProof="0" dirty="0">
                <a:ln>
                  <a:noFill/>
                </a:ln>
                <a:solidFill>
                  <a:srgbClr val="FFFFFF"/>
                </a:solidFill>
                <a:effectLst/>
                <a:uLnTx/>
                <a:uFillTx/>
                <a:latin typeface="Poppins"/>
                <a:ea typeface="Poppins"/>
                <a:cs typeface="Poppins"/>
                <a:sym typeface="Poppins"/>
              </a:rPr>
              <a:t> = 1</a:t>
            </a:r>
          </a:p>
        </p:txBody>
      </p:sp>
      <p:cxnSp>
        <p:nvCxnSpPr>
          <p:cNvPr id="31" name="Straight Connector 30">
            <a:extLst>
              <a:ext uri="{FF2B5EF4-FFF2-40B4-BE49-F238E27FC236}">
                <a16:creationId xmlns:a16="http://schemas.microsoft.com/office/drawing/2014/main" id="{7272C856-963F-D423-38AD-B3480AAB0351}"/>
              </a:ext>
            </a:extLst>
          </p:cNvPr>
          <p:cNvCxnSpPr>
            <a:cxnSpLocks/>
          </p:cNvCxnSpPr>
          <p:nvPr/>
        </p:nvCxnSpPr>
        <p:spPr>
          <a:xfrm>
            <a:off x="11111075" y="6452503"/>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51BE298-2AFA-CCBA-AF22-DCAF26B730C2}"/>
              </a:ext>
            </a:extLst>
          </p:cNvPr>
          <p:cNvSpPr txBox="1"/>
          <p:nvPr/>
        </p:nvSpPr>
        <p:spPr>
          <a:xfrm>
            <a:off x="4675459" y="12725691"/>
            <a:ext cx="5848607" cy="863698"/>
          </a:xfrm>
          <a:prstGeom prst="rect">
            <a:avLst/>
          </a:prstGeom>
          <a:noFill/>
        </p:spPr>
        <p:txBody>
          <a:bodyPr wrap="square">
            <a:spAutoFit/>
          </a:bodyPr>
          <a:lstStyle/>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lang="en-US" sz="2400" b="1" dirty="0">
                <a:solidFill>
                  <a:prstClr val="white"/>
                </a:solidFill>
                <a:uFill>
                  <a:solidFill>
                    <a:srgbClr val="000000"/>
                  </a:solidFill>
                </a:uFill>
                <a:latin typeface="Poppins" panose="00000500000000000000" pitchFamily="2" charset="0"/>
                <a:ea typeface="Cambria" panose="02040503050406030204" pitchFamily="18" charset="0"/>
                <a:cs typeface="Poppins" panose="00000500000000000000" pitchFamily="2" charset="0"/>
              </a:rPr>
              <a:t>Among all the following order of trucks</a:t>
            </a:r>
          </a:p>
        </p:txBody>
      </p:sp>
      <p:pic>
        <p:nvPicPr>
          <p:cNvPr id="15" name="Picture 14">
            <a:extLst>
              <a:ext uri="{FF2B5EF4-FFF2-40B4-BE49-F238E27FC236}">
                <a16:creationId xmlns:a16="http://schemas.microsoft.com/office/drawing/2014/main" id="{9A10FE46-AA21-9E0A-5863-1F24947E671C}"/>
              </a:ext>
            </a:extLst>
          </p:cNvPr>
          <p:cNvPicPr>
            <a:picLocks noChangeAspect="1"/>
          </p:cNvPicPr>
          <p:nvPr/>
        </p:nvPicPr>
        <p:blipFill>
          <a:blip r:embed="rId6"/>
          <a:stretch>
            <a:fillRect/>
          </a:stretch>
        </p:blipFill>
        <p:spPr>
          <a:xfrm>
            <a:off x="8456405" y="10718800"/>
            <a:ext cx="3286584" cy="4877481"/>
          </a:xfrm>
          <a:prstGeom prst="rect">
            <a:avLst/>
          </a:prstGeom>
        </p:spPr>
      </p:pic>
      <p:pic>
        <p:nvPicPr>
          <p:cNvPr id="24" name="Picture 23">
            <a:extLst>
              <a:ext uri="{FF2B5EF4-FFF2-40B4-BE49-F238E27FC236}">
                <a16:creationId xmlns:a16="http://schemas.microsoft.com/office/drawing/2014/main" id="{E1BE35FF-CDF8-25C2-1461-2E8062B0CD72}"/>
              </a:ext>
            </a:extLst>
          </p:cNvPr>
          <p:cNvPicPr>
            <a:picLocks noChangeAspect="1"/>
          </p:cNvPicPr>
          <p:nvPr/>
        </p:nvPicPr>
        <p:blipFill>
          <a:blip r:embed="rId7"/>
          <a:stretch>
            <a:fillRect/>
          </a:stretch>
        </p:blipFill>
        <p:spPr>
          <a:xfrm>
            <a:off x="12195479" y="10706100"/>
            <a:ext cx="2838846" cy="1943371"/>
          </a:xfrm>
          <a:prstGeom prst="rect">
            <a:avLst/>
          </a:prstGeom>
        </p:spPr>
      </p:pic>
      <p:pic>
        <p:nvPicPr>
          <p:cNvPr id="26" name="Picture 25">
            <a:extLst>
              <a:ext uri="{FF2B5EF4-FFF2-40B4-BE49-F238E27FC236}">
                <a16:creationId xmlns:a16="http://schemas.microsoft.com/office/drawing/2014/main" id="{90A077D6-0A73-0618-395A-21866424B7E6}"/>
              </a:ext>
            </a:extLst>
          </p:cNvPr>
          <p:cNvPicPr>
            <a:picLocks noChangeAspect="1"/>
          </p:cNvPicPr>
          <p:nvPr/>
        </p:nvPicPr>
        <p:blipFill>
          <a:blip r:embed="rId8"/>
          <a:stretch>
            <a:fillRect/>
          </a:stretch>
        </p:blipFill>
        <p:spPr>
          <a:xfrm>
            <a:off x="-3047007" y="10719071"/>
            <a:ext cx="8230946" cy="6877128"/>
          </a:xfrm>
          <a:prstGeom prst="rect">
            <a:avLst/>
          </a:prstGeom>
        </p:spPr>
      </p:pic>
      <p:grpSp>
        <p:nvGrpSpPr>
          <p:cNvPr id="28" name="Group 14">
            <a:extLst>
              <a:ext uri="{FF2B5EF4-FFF2-40B4-BE49-F238E27FC236}">
                <a16:creationId xmlns:a16="http://schemas.microsoft.com/office/drawing/2014/main" id="{FB84BBCC-53B3-2CED-B1C9-C9862AC32DCE}"/>
              </a:ext>
            </a:extLst>
          </p:cNvPr>
          <p:cNvGrpSpPr/>
          <p:nvPr/>
        </p:nvGrpSpPr>
        <p:grpSpPr>
          <a:xfrm>
            <a:off x="770987" y="4371080"/>
            <a:ext cx="17136013" cy="5475932"/>
            <a:chOff x="0" y="0"/>
            <a:chExt cx="2324518" cy="1006915"/>
          </a:xfrm>
        </p:grpSpPr>
        <p:sp>
          <p:nvSpPr>
            <p:cNvPr id="29" name="Freeform 15">
              <a:extLst>
                <a:ext uri="{FF2B5EF4-FFF2-40B4-BE49-F238E27FC236}">
                  <a16:creationId xmlns:a16="http://schemas.microsoft.com/office/drawing/2014/main" id="{F7B3C6E0-69E9-78AD-3F30-345B7F1CB868}"/>
                </a:ext>
              </a:extLst>
            </p:cNvPr>
            <p:cNvSpPr/>
            <p:nvPr/>
          </p:nvSpPr>
          <p:spPr>
            <a:xfrm>
              <a:off x="0" y="0"/>
              <a:ext cx="2324518" cy="1006915"/>
            </a:xfrm>
            <a:custGeom>
              <a:avLst/>
              <a:gdLst/>
              <a:ahLst/>
              <a:cxnLst/>
              <a:rect l="l" t="t" r="r" b="b"/>
              <a:pathLst>
                <a:path w="2324518" h="1006915">
                  <a:moveTo>
                    <a:pt x="49122" y="0"/>
                  </a:moveTo>
                  <a:lnTo>
                    <a:pt x="2275395" y="0"/>
                  </a:lnTo>
                  <a:cubicBezTo>
                    <a:pt x="2288423" y="0"/>
                    <a:pt x="2300918" y="5175"/>
                    <a:pt x="2310130" y="14388"/>
                  </a:cubicBezTo>
                  <a:cubicBezTo>
                    <a:pt x="2319342" y="23600"/>
                    <a:pt x="2324518" y="36094"/>
                    <a:pt x="2324518" y="49122"/>
                  </a:cubicBezTo>
                  <a:lnTo>
                    <a:pt x="2324518" y="957793"/>
                  </a:lnTo>
                  <a:cubicBezTo>
                    <a:pt x="2324518" y="970821"/>
                    <a:pt x="2319342" y="983315"/>
                    <a:pt x="2310130" y="992527"/>
                  </a:cubicBezTo>
                  <a:cubicBezTo>
                    <a:pt x="2300918" y="1001739"/>
                    <a:pt x="2288423" y="1006915"/>
                    <a:pt x="2275395" y="1006915"/>
                  </a:cubicBezTo>
                  <a:lnTo>
                    <a:pt x="49122" y="1006915"/>
                  </a:lnTo>
                  <a:cubicBezTo>
                    <a:pt x="36094" y="1006915"/>
                    <a:pt x="23600" y="1001739"/>
                    <a:pt x="14388" y="992527"/>
                  </a:cubicBezTo>
                  <a:cubicBezTo>
                    <a:pt x="5175" y="983315"/>
                    <a:pt x="0" y="970821"/>
                    <a:pt x="0" y="957793"/>
                  </a:cubicBezTo>
                  <a:lnTo>
                    <a:pt x="0" y="49122"/>
                  </a:lnTo>
                  <a:cubicBezTo>
                    <a:pt x="0" y="36094"/>
                    <a:pt x="5175" y="23600"/>
                    <a:pt x="14388" y="14388"/>
                  </a:cubicBezTo>
                  <a:cubicBezTo>
                    <a:pt x="23600" y="5175"/>
                    <a:pt x="36094" y="0"/>
                    <a:pt x="49122" y="0"/>
                  </a:cubicBezTo>
                  <a:close/>
                </a:path>
              </a:pathLst>
            </a:custGeom>
            <a:solidFill>
              <a:srgbClr val="000000">
                <a:alpha val="0"/>
              </a:srgbClr>
            </a:solidFill>
            <a:ln w="28575" cap="rnd">
              <a:solidFill>
                <a:srgbClr val="FFFFFF"/>
              </a:solidFill>
              <a:prstDash val="solid"/>
              <a:round/>
            </a:ln>
          </p:spPr>
        </p:sp>
        <p:sp>
          <p:nvSpPr>
            <p:cNvPr id="30" name="TextBox 16">
              <a:extLst>
                <a:ext uri="{FF2B5EF4-FFF2-40B4-BE49-F238E27FC236}">
                  <a16:creationId xmlns:a16="http://schemas.microsoft.com/office/drawing/2014/main" id="{E66D661A-C31F-3F14-D900-BB11CF90F640}"/>
                </a:ext>
              </a:extLst>
            </p:cNvPr>
            <p:cNvSpPr txBox="1"/>
            <p:nvPr/>
          </p:nvSpPr>
          <p:spPr>
            <a:xfrm>
              <a:off x="0" y="-66675"/>
              <a:ext cx="2324518" cy="1073590"/>
            </a:xfrm>
            <a:prstGeom prst="rect">
              <a:avLst/>
            </a:prstGeom>
          </p:spPr>
          <p:txBody>
            <a:bodyPr lIns="50800" tIns="50800" rIns="50800" bIns="50800" rtlCol="0" anchor="ctr"/>
            <a:lstStyle/>
            <a:p>
              <a:pPr algn="ctr">
                <a:lnSpc>
                  <a:spcPts val="3151"/>
                </a:lnSpc>
              </a:pPr>
              <a:endParaRPr/>
            </a:p>
          </p:txBody>
        </p:sp>
      </p:grpSp>
      <p:pic>
        <p:nvPicPr>
          <p:cNvPr id="19" name="Picture 18">
            <a:extLst>
              <a:ext uri="{FF2B5EF4-FFF2-40B4-BE49-F238E27FC236}">
                <a16:creationId xmlns:a16="http://schemas.microsoft.com/office/drawing/2014/main" id="{EF3D9043-A637-033C-C5E4-B131DC31B31E}"/>
              </a:ext>
            </a:extLst>
          </p:cNvPr>
          <p:cNvPicPr>
            <a:picLocks noChangeAspect="1"/>
          </p:cNvPicPr>
          <p:nvPr/>
        </p:nvPicPr>
        <p:blipFill>
          <a:blip r:embed="rId9"/>
          <a:stretch>
            <a:fillRect/>
          </a:stretch>
        </p:blipFill>
        <p:spPr>
          <a:xfrm>
            <a:off x="990600" y="4610100"/>
            <a:ext cx="16645060" cy="4944078"/>
          </a:xfrm>
          <a:prstGeom prst="rect">
            <a:avLst/>
          </a:prstGeom>
        </p:spPr>
      </p:pic>
    </p:spTree>
    <p:extLst>
      <p:ext uri="{BB962C8B-B14F-4D97-AF65-F5344CB8AC3E}">
        <p14:creationId xmlns:p14="http://schemas.microsoft.com/office/powerpoint/2010/main" val="113913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par>
                                <p:cTn id="17" presetID="10" presetClass="entr" presetSubtype="0"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10" presetClass="entr" presetSubtype="0" fill="hold"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par>
                                <p:cTn id="23" presetID="10" presetClass="entr" presetSubtype="0" fill="hold"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20"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0C835626-FD27-71C7-68A0-AC2A4212997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51F83BF3-B855-C112-2C0C-DAF4F647EAF0}"/>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956DCC55-FA4A-640C-7939-6826ED5C7619}"/>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17EAA50C-2A74-4C55-AF76-BB5B4CF51DD1}"/>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B066FE48-3C20-7166-3E02-8C5AFF0B64A0}"/>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9A2C33CF-648C-CF57-126F-FE72584931A9}"/>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grpSp>
        <p:nvGrpSpPr>
          <p:cNvPr id="7" name="Group 7">
            <a:extLst>
              <a:ext uri="{FF2B5EF4-FFF2-40B4-BE49-F238E27FC236}">
                <a16:creationId xmlns:a16="http://schemas.microsoft.com/office/drawing/2014/main" id="{62AE25B2-46A4-52C9-88E4-168D754C509B}"/>
              </a:ext>
            </a:extLst>
          </p:cNvPr>
          <p:cNvGrpSpPr/>
          <p:nvPr/>
        </p:nvGrpSpPr>
        <p:grpSpPr>
          <a:xfrm>
            <a:off x="803984" y="1549526"/>
            <a:ext cx="5630172" cy="7169355"/>
            <a:chOff x="0" y="0"/>
            <a:chExt cx="1659648" cy="1556868"/>
          </a:xfrm>
        </p:grpSpPr>
        <p:sp>
          <p:nvSpPr>
            <p:cNvPr id="8" name="Freeform 8">
              <a:extLst>
                <a:ext uri="{FF2B5EF4-FFF2-40B4-BE49-F238E27FC236}">
                  <a16:creationId xmlns:a16="http://schemas.microsoft.com/office/drawing/2014/main" id="{BE531C7B-DB37-F40A-4E99-3048E155FF61}"/>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9" name="TextBox 9">
              <a:extLst>
                <a:ext uri="{FF2B5EF4-FFF2-40B4-BE49-F238E27FC236}">
                  <a16:creationId xmlns:a16="http://schemas.microsoft.com/office/drawing/2014/main" id="{B8340E6A-CD3E-BF0A-41B8-7522373542F3}"/>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0" name="Group 10">
            <a:extLst>
              <a:ext uri="{FF2B5EF4-FFF2-40B4-BE49-F238E27FC236}">
                <a16:creationId xmlns:a16="http://schemas.microsoft.com/office/drawing/2014/main" id="{E4479604-B456-729A-2996-A349BB9DCE89}"/>
              </a:ext>
            </a:extLst>
          </p:cNvPr>
          <p:cNvGrpSpPr/>
          <p:nvPr/>
        </p:nvGrpSpPr>
        <p:grpSpPr>
          <a:xfrm>
            <a:off x="6698639" y="1549526"/>
            <a:ext cx="11208362" cy="7169355"/>
            <a:chOff x="0" y="0"/>
            <a:chExt cx="2576646" cy="1540685"/>
          </a:xfrm>
        </p:grpSpPr>
        <p:sp>
          <p:nvSpPr>
            <p:cNvPr id="11" name="Freeform 11">
              <a:extLst>
                <a:ext uri="{FF2B5EF4-FFF2-40B4-BE49-F238E27FC236}">
                  <a16:creationId xmlns:a16="http://schemas.microsoft.com/office/drawing/2014/main" id="{12517D7F-8DF3-C0FE-07A7-17AB66C98A3A}"/>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2" name="TextBox 12">
              <a:extLst>
                <a:ext uri="{FF2B5EF4-FFF2-40B4-BE49-F238E27FC236}">
                  <a16:creationId xmlns:a16="http://schemas.microsoft.com/office/drawing/2014/main" id="{55833F60-7A30-A5AC-9F32-0268E29106D3}"/>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16" name="Freeform 16">
            <a:extLst>
              <a:ext uri="{FF2B5EF4-FFF2-40B4-BE49-F238E27FC236}">
                <a16:creationId xmlns:a16="http://schemas.microsoft.com/office/drawing/2014/main" id="{00C20847-3E73-ACEF-C47B-6C726FA3BFE3}"/>
              </a:ext>
            </a:extLst>
          </p:cNvPr>
          <p:cNvSpPr/>
          <p:nvPr/>
        </p:nvSpPr>
        <p:spPr>
          <a:xfrm>
            <a:off x="5651500" y="7947106"/>
            <a:ext cx="673100" cy="67310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dirty="0"/>
          </a:p>
        </p:txBody>
      </p:sp>
      <p:sp>
        <p:nvSpPr>
          <p:cNvPr id="17" name="TextBox 17">
            <a:extLst>
              <a:ext uri="{FF2B5EF4-FFF2-40B4-BE49-F238E27FC236}">
                <a16:creationId xmlns:a16="http://schemas.microsoft.com/office/drawing/2014/main" id="{7158C850-BF77-11A8-6B97-F8E541AC49CD}"/>
              </a:ext>
            </a:extLst>
          </p:cNvPr>
          <p:cNvSpPr txBox="1"/>
          <p:nvPr/>
        </p:nvSpPr>
        <p:spPr>
          <a:xfrm>
            <a:off x="1068466" y="2158243"/>
            <a:ext cx="5772515" cy="870204"/>
          </a:xfrm>
          <a:prstGeom prst="rect">
            <a:avLst/>
          </a:prstGeom>
        </p:spPr>
        <p:txBody>
          <a:bodyPr lIns="0" tIns="0" rIns="0" bIns="0" rtlCol="0" anchor="t">
            <a:spAutoFit/>
          </a:bodyPr>
          <a:lstStyle/>
          <a:p>
            <a:pPr marL="0" marR="0" lvl="0" indent="0" algn="l" defTabSz="914400" rtl="0" eaLnBrk="1" fontAlgn="auto" latinLnBrk="0" hangingPunct="1">
              <a:lnSpc>
                <a:spcPts val="6527"/>
              </a:lnSpc>
              <a:spcBef>
                <a:spcPts val="0"/>
              </a:spcBef>
              <a:spcAft>
                <a:spcPts val="0"/>
              </a:spcAft>
              <a:buClrTx/>
              <a:buSzTx/>
              <a:buFontTx/>
              <a:buNone/>
              <a:tabLst/>
              <a:defRPr/>
            </a:pPr>
            <a:r>
              <a:rPr kumimoji="0" lang="en-US" sz="6399" b="1" i="0" u="none" strike="noStrike" kern="1200" cap="none" spc="-287" normalizeH="0" baseline="0" noProof="0" dirty="0">
                <a:ln>
                  <a:noFill/>
                </a:ln>
                <a:solidFill>
                  <a:srgbClr val="FFFFFF"/>
                </a:solidFill>
                <a:effectLst/>
                <a:uLnTx/>
                <a:uFillTx/>
                <a:latin typeface="Muli Bold"/>
                <a:ea typeface="Muli Bold"/>
                <a:cs typeface="Muli Bold"/>
                <a:sym typeface="Muli Bold"/>
              </a:rPr>
              <a:t>2. Modelling</a:t>
            </a:r>
          </a:p>
        </p:txBody>
      </p:sp>
      <p:sp>
        <p:nvSpPr>
          <p:cNvPr id="18" name="TextBox 18">
            <a:extLst>
              <a:ext uri="{FF2B5EF4-FFF2-40B4-BE49-F238E27FC236}">
                <a16:creationId xmlns:a16="http://schemas.microsoft.com/office/drawing/2014/main" id="{15B55111-4165-AE9B-FE09-46286FF2F389}"/>
              </a:ext>
            </a:extLst>
          </p:cNvPr>
          <p:cNvSpPr txBox="1"/>
          <p:nvPr/>
        </p:nvSpPr>
        <p:spPr>
          <a:xfrm>
            <a:off x="1167145" y="3128869"/>
            <a:ext cx="5673836" cy="553998"/>
          </a:xfrm>
          <a:prstGeom prst="rect">
            <a:avLst/>
          </a:prstGeom>
        </p:spPr>
        <p:txBody>
          <a:bodyPr lIns="0" tIns="0" rIns="0" bIns="0" rtlCol="0" anchor="t">
            <a:spAutoFit/>
          </a:bodyPr>
          <a:lstStyle/>
          <a:p>
            <a:pPr marL="0" marR="0" lvl="0" indent="0" algn="l" defTabSz="914400" rtl="0" eaLnBrk="1" fontAlgn="auto" latinLnBrk="0" hangingPunct="1">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2.3.4 Branch and Bound</a:t>
            </a:r>
          </a:p>
        </p:txBody>
      </p:sp>
      <p:sp>
        <p:nvSpPr>
          <p:cNvPr id="20" name="TextBox 20">
            <a:extLst>
              <a:ext uri="{FF2B5EF4-FFF2-40B4-BE49-F238E27FC236}">
                <a16:creationId xmlns:a16="http://schemas.microsoft.com/office/drawing/2014/main" id="{F821EE39-C328-7F6E-A9C0-AF0B39D228A1}"/>
              </a:ext>
            </a:extLst>
          </p:cNvPr>
          <p:cNvSpPr txBox="1"/>
          <p:nvPr/>
        </p:nvSpPr>
        <p:spPr>
          <a:xfrm>
            <a:off x="943202" y="3783229"/>
            <a:ext cx="5381398" cy="2157257"/>
          </a:xfrm>
          <a:prstGeom prst="rect">
            <a:avLst/>
          </a:prstGeom>
        </p:spPr>
        <p:txBody>
          <a:bodyPr wrap="square"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Assume that there is a substate which has the </a:t>
            </a:r>
            <a:r>
              <a:rPr kumimoji="0" lang="en-US" sz="2400" b="0" i="0" u="none" strike="noStrike" kern="1200" cap="none" spc="0" normalizeH="0" baseline="0" noProof="0" dirty="0" err="1">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totalCost</a:t>
            </a: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&gt; </a:t>
            </a:r>
            <a:r>
              <a:rPr kumimoji="0" lang="en-US" sz="2400" b="0" i="0" u="none" strike="noStrike" kern="1200" cap="none" spc="0" normalizeH="0" baseline="0" noProof="0" dirty="0" err="1">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minCost</a:t>
            </a: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a:t>
            </a:r>
          </a:p>
          <a:p>
            <a:pPr marL="259080" marR="0" lvl="1" algn="l" defTabSz="914400" rtl="0" eaLnBrk="1" fontAlgn="auto" latinLnBrk="0" hangingPunct="1">
              <a:lnSpc>
                <a:spcPts val="3359"/>
              </a:lnSpc>
              <a:spcBef>
                <a:spcPts val="0"/>
              </a:spcBef>
              <a:spcAft>
                <a:spcPts val="0"/>
              </a:spcAft>
              <a:buClrTx/>
              <a:buSzTx/>
              <a:tabLst/>
              <a:defRPr/>
            </a:pP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Wingdings" panose="05000000000000000000" pitchFamily="2" charset="2"/>
              </a:rPr>
              <a:t></a:t>
            </a: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 We don’t need to continue the process</a:t>
            </a:r>
            <a:endPar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p:txBody>
      </p:sp>
      <p:sp>
        <p:nvSpPr>
          <p:cNvPr id="21" name="TextBox 21">
            <a:extLst>
              <a:ext uri="{FF2B5EF4-FFF2-40B4-BE49-F238E27FC236}">
                <a16:creationId xmlns:a16="http://schemas.microsoft.com/office/drawing/2014/main" id="{99820414-17B2-BE30-B179-9C26AA455F4A}"/>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3" name="TextBox 23">
            <a:extLst>
              <a:ext uri="{FF2B5EF4-FFF2-40B4-BE49-F238E27FC236}">
                <a16:creationId xmlns:a16="http://schemas.microsoft.com/office/drawing/2014/main" id="{75BDAF09-3398-1C64-84D1-E5F677C482E3}"/>
              </a:ext>
            </a:extLst>
          </p:cNvPr>
          <p:cNvSpPr txBox="1"/>
          <p:nvPr/>
        </p:nvSpPr>
        <p:spPr>
          <a:xfrm>
            <a:off x="10139271" y="-1088367"/>
            <a:ext cx="769590"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dirty="0" err="1">
                <a:ln>
                  <a:noFill/>
                </a:ln>
                <a:solidFill>
                  <a:srgbClr val="FFFFFF"/>
                </a:solidFill>
                <a:effectLst/>
                <a:uLnTx/>
                <a:uFillTx/>
                <a:latin typeface="Poppins"/>
                <a:ea typeface="Poppins"/>
                <a:cs typeface="Poppins"/>
                <a:sym typeface="Poppins"/>
              </a:rPr>
              <a:t>Xij</a:t>
            </a:r>
            <a:r>
              <a:rPr kumimoji="0" lang="en-US" sz="2251" b="0" i="0" u="none" strike="noStrike" kern="1200" cap="none" spc="0" normalizeH="0" baseline="0" noProof="0" dirty="0">
                <a:ln>
                  <a:noFill/>
                </a:ln>
                <a:solidFill>
                  <a:srgbClr val="FFFFFF"/>
                </a:solidFill>
                <a:effectLst/>
                <a:uLnTx/>
                <a:uFillTx/>
                <a:latin typeface="Poppins"/>
                <a:ea typeface="Poppins"/>
                <a:cs typeface="Poppins"/>
                <a:sym typeface="Poppins"/>
              </a:rPr>
              <a:t> = 1</a:t>
            </a:r>
          </a:p>
        </p:txBody>
      </p:sp>
      <p:cxnSp>
        <p:nvCxnSpPr>
          <p:cNvPr id="31" name="Straight Connector 30">
            <a:extLst>
              <a:ext uri="{FF2B5EF4-FFF2-40B4-BE49-F238E27FC236}">
                <a16:creationId xmlns:a16="http://schemas.microsoft.com/office/drawing/2014/main" id="{F1146DE1-69CB-3BB7-7EF0-46BE8D2B6252}"/>
              </a:ext>
            </a:extLst>
          </p:cNvPr>
          <p:cNvCxnSpPr>
            <a:cxnSpLocks/>
          </p:cNvCxnSpPr>
          <p:nvPr/>
        </p:nvCxnSpPr>
        <p:spPr>
          <a:xfrm>
            <a:off x="11111075" y="6452503"/>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CF7FA89-6859-6867-6871-D39BF32591BE}"/>
              </a:ext>
            </a:extLst>
          </p:cNvPr>
          <p:cNvSpPr txBox="1"/>
          <p:nvPr/>
        </p:nvSpPr>
        <p:spPr>
          <a:xfrm>
            <a:off x="4675459" y="12725691"/>
            <a:ext cx="5848607" cy="863698"/>
          </a:xfrm>
          <a:prstGeom prst="rect">
            <a:avLst/>
          </a:prstGeom>
          <a:noFill/>
        </p:spPr>
        <p:txBody>
          <a:bodyPr wrap="square">
            <a:spAutoFit/>
          </a:bodyPr>
          <a:lstStyle/>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lang="en-US" sz="2400" b="1" dirty="0">
                <a:solidFill>
                  <a:prstClr val="white"/>
                </a:solidFill>
                <a:uFill>
                  <a:solidFill>
                    <a:srgbClr val="000000"/>
                  </a:solidFill>
                </a:uFill>
                <a:latin typeface="Poppins" panose="00000500000000000000" pitchFamily="2" charset="0"/>
                <a:ea typeface="Cambria" panose="02040503050406030204" pitchFamily="18" charset="0"/>
                <a:cs typeface="Poppins" panose="00000500000000000000" pitchFamily="2" charset="0"/>
              </a:rPr>
              <a:t>Among all the following order of trucks</a:t>
            </a:r>
          </a:p>
        </p:txBody>
      </p:sp>
      <p:pic>
        <p:nvPicPr>
          <p:cNvPr id="15" name="Picture 14">
            <a:extLst>
              <a:ext uri="{FF2B5EF4-FFF2-40B4-BE49-F238E27FC236}">
                <a16:creationId xmlns:a16="http://schemas.microsoft.com/office/drawing/2014/main" id="{541D9064-319A-D292-FE20-1D9AEB785EB5}"/>
              </a:ext>
            </a:extLst>
          </p:cNvPr>
          <p:cNvPicPr>
            <a:picLocks noChangeAspect="1"/>
          </p:cNvPicPr>
          <p:nvPr/>
        </p:nvPicPr>
        <p:blipFill>
          <a:blip r:embed="rId6"/>
          <a:stretch>
            <a:fillRect/>
          </a:stretch>
        </p:blipFill>
        <p:spPr>
          <a:xfrm>
            <a:off x="8456405" y="10718800"/>
            <a:ext cx="3286584" cy="4877481"/>
          </a:xfrm>
          <a:prstGeom prst="rect">
            <a:avLst/>
          </a:prstGeom>
        </p:spPr>
      </p:pic>
      <p:pic>
        <p:nvPicPr>
          <p:cNvPr id="24" name="Picture 23">
            <a:extLst>
              <a:ext uri="{FF2B5EF4-FFF2-40B4-BE49-F238E27FC236}">
                <a16:creationId xmlns:a16="http://schemas.microsoft.com/office/drawing/2014/main" id="{247F3518-706B-E500-02CB-FFD9CE220417}"/>
              </a:ext>
            </a:extLst>
          </p:cNvPr>
          <p:cNvPicPr>
            <a:picLocks noChangeAspect="1"/>
          </p:cNvPicPr>
          <p:nvPr/>
        </p:nvPicPr>
        <p:blipFill>
          <a:blip r:embed="rId7"/>
          <a:stretch>
            <a:fillRect/>
          </a:stretch>
        </p:blipFill>
        <p:spPr>
          <a:xfrm>
            <a:off x="12195479" y="10706100"/>
            <a:ext cx="2838846" cy="1943371"/>
          </a:xfrm>
          <a:prstGeom prst="rect">
            <a:avLst/>
          </a:prstGeom>
        </p:spPr>
      </p:pic>
      <p:pic>
        <p:nvPicPr>
          <p:cNvPr id="26" name="Picture 25">
            <a:extLst>
              <a:ext uri="{FF2B5EF4-FFF2-40B4-BE49-F238E27FC236}">
                <a16:creationId xmlns:a16="http://schemas.microsoft.com/office/drawing/2014/main" id="{444A4130-FFA8-0CFC-46F9-E474182040C2}"/>
              </a:ext>
            </a:extLst>
          </p:cNvPr>
          <p:cNvPicPr>
            <a:picLocks noChangeAspect="1"/>
          </p:cNvPicPr>
          <p:nvPr/>
        </p:nvPicPr>
        <p:blipFill>
          <a:blip r:embed="rId8"/>
          <a:stretch>
            <a:fillRect/>
          </a:stretch>
        </p:blipFill>
        <p:spPr>
          <a:xfrm>
            <a:off x="-3047007" y="10719071"/>
            <a:ext cx="8230946" cy="6877128"/>
          </a:xfrm>
          <a:prstGeom prst="rect">
            <a:avLst/>
          </a:prstGeom>
        </p:spPr>
      </p:pic>
      <p:grpSp>
        <p:nvGrpSpPr>
          <p:cNvPr id="28" name="Group 14">
            <a:extLst>
              <a:ext uri="{FF2B5EF4-FFF2-40B4-BE49-F238E27FC236}">
                <a16:creationId xmlns:a16="http://schemas.microsoft.com/office/drawing/2014/main" id="{E304F326-CF29-CC65-1B01-A4FBFC07FB2E}"/>
              </a:ext>
            </a:extLst>
          </p:cNvPr>
          <p:cNvGrpSpPr/>
          <p:nvPr/>
        </p:nvGrpSpPr>
        <p:grpSpPr>
          <a:xfrm>
            <a:off x="770987" y="9014992"/>
            <a:ext cx="17136013" cy="832020"/>
            <a:chOff x="0" y="0"/>
            <a:chExt cx="2324518" cy="1006915"/>
          </a:xfrm>
        </p:grpSpPr>
        <p:sp>
          <p:nvSpPr>
            <p:cNvPr id="29" name="Freeform 15">
              <a:extLst>
                <a:ext uri="{FF2B5EF4-FFF2-40B4-BE49-F238E27FC236}">
                  <a16:creationId xmlns:a16="http://schemas.microsoft.com/office/drawing/2014/main" id="{C6F45CD6-8E78-B0FE-6389-21970DB89FB4}"/>
                </a:ext>
              </a:extLst>
            </p:cNvPr>
            <p:cNvSpPr/>
            <p:nvPr/>
          </p:nvSpPr>
          <p:spPr>
            <a:xfrm>
              <a:off x="0" y="0"/>
              <a:ext cx="2324518" cy="1006915"/>
            </a:xfrm>
            <a:custGeom>
              <a:avLst/>
              <a:gdLst/>
              <a:ahLst/>
              <a:cxnLst/>
              <a:rect l="l" t="t" r="r" b="b"/>
              <a:pathLst>
                <a:path w="2324518" h="1006915">
                  <a:moveTo>
                    <a:pt x="49122" y="0"/>
                  </a:moveTo>
                  <a:lnTo>
                    <a:pt x="2275395" y="0"/>
                  </a:lnTo>
                  <a:cubicBezTo>
                    <a:pt x="2288423" y="0"/>
                    <a:pt x="2300918" y="5175"/>
                    <a:pt x="2310130" y="14388"/>
                  </a:cubicBezTo>
                  <a:cubicBezTo>
                    <a:pt x="2319342" y="23600"/>
                    <a:pt x="2324518" y="36094"/>
                    <a:pt x="2324518" y="49122"/>
                  </a:cubicBezTo>
                  <a:lnTo>
                    <a:pt x="2324518" y="957793"/>
                  </a:lnTo>
                  <a:cubicBezTo>
                    <a:pt x="2324518" y="970821"/>
                    <a:pt x="2319342" y="983315"/>
                    <a:pt x="2310130" y="992527"/>
                  </a:cubicBezTo>
                  <a:cubicBezTo>
                    <a:pt x="2300918" y="1001739"/>
                    <a:pt x="2288423" y="1006915"/>
                    <a:pt x="2275395" y="1006915"/>
                  </a:cubicBezTo>
                  <a:lnTo>
                    <a:pt x="49122" y="1006915"/>
                  </a:lnTo>
                  <a:cubicBezTo>
                    <a:pt x="36094" y="1006915"/>
                    <a:pt x="23600" y="1001739"/>
                    <a:pt x="14388" y="992527"/>
                  </a:cubicBezTo>
                  <a:cubicBezTo>
                    <a:pt x="5175" y="983315"/>
                    <a:pt x="0" y="970821"/>
                    <a:pt x="0" y="957793"/>
                  </a:cubicBezTo>
                  <a:lnTo>
                    <a:pt x="0" y="49122"/>
                  </a:lnTo>
                  <a:cubicBezTo>
                    <a:pt x="0" y="36094"/>
                    <a:pt x="5175" y="23600"/>
                    <a:pt x="14388" y="14388"/>
                  </a:cubicBezTo>
                  <a:cubicBezTo>
                    <a:pt x="23600" y="5175"/>
                    <a:pt x="36094" y="0"/>
                    <a:pt x="49122" y="0"/>
                  </a:cubicBezTo>
                  <a:close/>
                </a:path>
              </a:pathLst>
            </a:custGeom>
            <a:solidFill>
              <a:srgbClr val="000000">
                <a:alpha val="0"/>
              </a:srgbClr>
            </a:solidFill>
            <a:ln w="28575" cap="rnd">
              <a:solidFill>
                <a:srgbClr val="FFFFFF"/>
              </a:solidFill>
              <a:prstDash val="solid"/>
              <a:round/>
            </a:ln>
          </p:spPr>
        </p:sp>
        <p:sp>
          <p:nvSpPr>
            <p:cNvPr id="30" name="TextBox 16">
              <a:extLst>
                <a:ext uri="{FF2B5EF4-FFF2-40B4-BE49-F238E27FC236}">
                  <a16:creationId xmlns:a16="http://schemas.microsoft.com/office/drawing/2014/main" id="{3D93B019-F417-7B36-5B52-22E194BDDFD7}"/>
                </a:ext>
              </a:extLst>
            </p:cNvPr>
            <p:cNvSpPr txBox="1"/>
            <p:nvPr/>
          </p:nvSpPr>
          <p:spPr>
            <a:xfrm>
              <a:off x="0" y="-66675"/>
              <a:ext cx="2324518" cy="1073590"/>
            </a:xfrm>
            <a:prstGeom prst="rect">
              <a:avLst/>
            </a:prstGeom>
          </p:spPr>
          <p:txBody>
            <a:bodyPr lIns="50800" tIns="50800" rIns="50800" bIns="50800" rtlCol="0" anchor="ctr"/>
            <a:lstStyle/>
            <a:p>
              <a:pPr algn="ctr">
                <a:lnSpc>
                  <a:spcPts val="3151"/>
                </a:lnSpc>
              </a:pPr>
              <a:endParaRPr/>
            </a:p>
          </p:txBody>
        </p:sp>
      </p:grpSp>
      <p:pic>
        <p:nvPicPr>
          <p:cNvPr id="19" name="Picture 18">
            <a:extLst>
              <a:ext uri="{FF2B5EF4-FFF2-40B4-BE49-F238E27FC236}">
                <a16:creationId xmlns:a16="http://schemas.microsoft.com/office/drawing/2014/main" id="{2FC810BF-E30D-62D3-72ED-BF426893B5B9}"/>
              </a:ext>
            </a:extLst>
          </p:cNvPr>
          <p:cNvPicPr>
            <a:picLocks noChangeAspect="1"/>
          </p:cNvPicPr>
          <p:nvPr/>
        </p:nvPicPr>
        <p:blipFill>
          <a:blip r:embed="rId9"/>
          <a:stretch>
            <a:fillRect/>
          </a:stretch>
        </p:blipFill>
        <p:spPr>
          <a:xfrm>
            <a:off x="6840982" y="2479137"/>
            <a:ext cx="10913618" cy="6032822"/>
          </a:xfrm>
          <a:prstGeom prst="rect">
            <a:avLst/>
          </a:prstGeom>
        </p:spPr>
      </p:pic>
    </p:spTree>
    <p:extLst>
      <p:ext uri="{BB962C8B-B14F-4D97-AF65-F5344CB8AC3E}">
        <p14:creationId xmlns:p14="http://schemas.microsoft.com/office/powerpoint/2010/main" val="3532689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par>
                                <p:cTn id="17" presetID="10" presetClass="entr" presetSubtype="0"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10" presetClass="entr" presetSubtype="0" fill="hold"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18" grpId="0"/>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747E89A3-C939-199E-C9D3-B7D890E548CE}"/>
            </a:ext>
          </a:extLst>
        </p:cNvPr>
        <p:cNvGrpSpPr/>
        <p:nvPr/>
      </p:nvGrpSpPr>
      <p:grpSpPr>
        <a:xfrm>
          <a:off x="0" y="0"/>
          <a:ext cx="0" cy="0"/>
          <a:chOff x="0" y="0"/>
          <a:chExt cx="0" cy="0"/>
        </a:xfrm>
      </p:grpSpPr>
      <p:grpSp>
        <p:nvGrpSpPr>
          <p:cNvPr id="31" name="Group 7">
            <a:extLst>
              <a:ext uri="{FF2B5EF4-FFF2-40B4-BE49-F238E27FC236}">
                <a16:creationId xmlns:a16="http://schemas.microsoft.com/office/drawing/2014/main" id="{7134A954-3963-30DC-1D51-FD2912E607E9}"/>
              </a:ext>
            </a:extLst>
          </p:cNvPr>
          <p:cNvGrpSpPr/>
          <p:nvPr/>
        </p:nvGrpSpPr>
        <p:grpSpPr>
          <a:xfrm>
            <a:off x="8348361" y="11087100"/>
            <a:ext cx="2458189" cy="1790981"/>
            <a:chOff x="0" y="0"/>
            <a:chExt cx="1659648" cy="1556868"/>
          </a:xfrm>
        </p:grpSpPr>
        <p:sp>
          <p:nvSpPr>
            <p:cNvPr id="32" name="Freeform 8">
              <a:extLst>
                <a:ext uri="{FF2B5EF4-FFF2-40B4-BE49-F238E27FC236}">
                  <a16:creationId xmlns:a16="http://schemas.microsoft.com/office/drawing/2014/main" id="{3A1130C1-58F5-E5DB-976E-0173BD2AB832}"/>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33" name="TextBox 9">
              <a:extLst>
                <a:ext uri="{FF2B5EF4-FFF2-40B4-BE49-F238E27FC236}">
                  <a16:creationId xmlns:a16="http://schemas.microsoft.com/office/drawing/2014/main" id="{96D5AADA-947A-66D7-B228-5D26BD9E85E4}"/>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34" name="Group 10">
            <a:extLst>
              <a:ext uri="{FF2B5EF4-FFF2-40B4-BE49-F238E27FC236}">
                <a16:creationId xmlns:a16="http://schemas.microsoft.com/office/drawing/2014/main" id="{4BBD6D84-8D97-B845-BC7E-04FAA68E3549}"/>
              </a:ext>
            </a:extLst>
          </p:cNvPr>
          <p:cNvGrpSpPr/>
          <p:nvPr/>
        </p:nvGrpSpPr>
        <p:grpSpPr>
          <a:xfrm>
            <a:off x="801109" y="1834824"/>
            <a:ext cx="16877291" cy="7610516"/>
            <a:chOff x="0" y="0"/>
            <a:chExt cx="2576646" cy="1540685"/>
          </a:xfrm>
        </p:grpSpPr>
        <p:sp>
          <p:nvSpPr>
            <p:cNvPr id="35" name="Freeform 11">
              <a:extLst>
                <a:ext uri="{FF2B5EF4-FFF2-40B4-BE49-F238E27FC236}">
                  <a16:creationId xmlns:a16="http://schemas.microsoft.com/office/drawing/2014/main" id="{38A8F965-0EBA-6A34-CF57-2467016728F2}"/>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36" name="TextBox 12">
              <a:extLst>
                <a:ext uri="{FF2B5EF4-FFF2-40B4-BE49-F238E27FC236}">
                  <a16:creationId xmlns:a16="http://schemas.microsoft.com/office/drawing/2014/main" id="{F4AE0914-FC5E-754F-65DF-33A657D323F7}"/>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 name="Freeform 2">
            <a:extLst>
              <a:ext uri="{FF2B5EF4-FFF2-40B4-BE49-F238E27FC236}">
                <a16:creationId xmlns:a16="http://schemas.microsoft.com/office/drawing/2014/main" id="{8F107FF3-68B2-02A5-74B0-F4FCA06DA06C}"/>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27324635-DA19-3CDC-7086-5ED3DFD61FDE}"/>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8CB56BF8-E835-C005-17FA-9808CDE6CD17}"/>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1EF9A6A9-901D-108A-D309-951176A9E737}"/>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AD05C796-4D74-95F5-EED3-89EA5FD39228}"/>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sp>
        <p:nvSpPr>
          <p:cNvPr id="16" name="Freeform 16">
            <a:extLst>
              <a:ext uri="{FF2B5EF4-FFF2-40B4-BE49-F238E27FC236}">
                <a16:creationId xmlns:a16="http://schemas.microsoft.com/office/drawing/2014/main" id="{C6CFAD20-3DB8-64AC-913B-ED5AAA82C09F}"/>
              </a:ext>
            </a:extLst>
          </p:cNvPr>
          <p:cNvSpPr/>
          <p:nvPr/>
        </p:nvSpPr>
        <p:spPr>
          <a:xfrm>
            <a:off x="15316201" y="7330661"/>
            <a:ext cx="1943100" cy="194310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3" name="TextBox 23">
            <a:extLst>
              <a:ext uri="{FF2B5EF4-FFF2-40B4-BE49-F238E27FC236}">
                <a16:creationId xmlns:a16="http://schemas.microsoft.com/office/drawing/2014/main" id="{31279B69-4233-7AEE-7EED-98C8BFDC0E70}"/>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4" name="TextBox 17">
            <a:extLst>
              <a:ext uri="{FF2B5EF4-FFF2-40B4-BE49-F238E27FC236}">
                <a16:creationId xmlns:a16="http://schemas.microsoft.com/office/drawing/2014/main" id="{C61EF0E5-483D-08F7-F311-3C679BB10975}"/>
              </a:ext>
            </a:extLst>
          </p:cNvPr>
          <p:cNvSpPr txBox="1"/>
          <p:nvPr/>
        </p:nvSpPr>
        <p:spPr>
          <a:xfrm>
            <a:off x="3163306" y="4792282"/>
            <a:ext cx="12152896" cy="702436"/>
          </a:xfrm>
          <a:prstGeom prst="rect">
            <a:avLst/>
          </a:prstGeom>
        </p:spPr>
        <p:txBody>
          <a:bodyPr wrap="square" lIns="0" tIns="0" rIns="0" bIns="0" rtlCol="0" anchor="t">
            <a:spAutoFit/>
          </a:bodyPr>
          <a:lstStyle/>
          <a:p>
            <a:pPr algn="ctr">
              <a:lnSpc>
                <a:spcPts val="5220"/>
              </a:lnSpc>
            </a:pPr>
            <a:r>
              <a:rPr lang="en-US" sz="6600" b="1" spc="-162" dirty="0">
                <a:solidFill>
                  <a:srgbClr val="FFFFFF"/>
                </a:solidFill>
                <a:latin typeface="Muli Bold"/>
                <a:ea typeface="Muli Bold"/>
                <a:cs typeface="Muli Bold"/>
                <a:sym typeface="Muli Bold"/>
              </a:rPr>
              <a:t> 3. Results and Analysis</a:t>
            </a:r>
          </a:p>
        </p:txBody>
      </p:sp>
    </p:spTree>
    <p:extLst>
      <p:ext uri="{BB962C8B-B14F-4D97-AF65-F5344CB8AC3E}">
        <p14:creationId xmlns:p14="http://schemas.microsoft.com/office/powerpoint/2010/main" val="3359939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D4CD07FA-C9D0-172B-8B31-F65FAE30115A}"/>
            </a:ext>
          </a:extLst>
        </p:cNvPr>
        <p:cNvGrpSpPr/>
        <p:nvPr/>
      </p:nvGrpSpPr>
      <p:grpSpPr>
        <a:xfrm>
          <a:off x="0" y="0"/>
          <a:ext cx="0" cy="0"/>
          <a:chOff x="0" y="0"/>
          <a:chExt cx="0" cy="0"/>
        </a:xfrm>
      </p:grpSpPr>
      <p:grpSp>
        <p:nvGrpSpPr>
          <p:cNvPr id="31" name="Group 7">
            <a:extLst>
              <a:ext uri="{FF2B5EF4-FFF2-40B4-BE49-F238E27FC236}">
                <a16:creationId xmlns:a16="http://schemas.microsoft.com/office/drawing/2014/main" id="{8FAAC662-162E-9739-178B-96DA84699B04}"/>
              </a:ext>
            </a:extLst>
          </p:cNvPr>
          <p:cNvGrpSpPr/>
          <p:nvPr/>
        </p:nvGrpSpPr>
        <p:grpSpPr>
          <a:xfrm>
            <a:off x="801109" y="3786801"/>
            <a:ext cx="16877291" cy="5852499"/>
            <a:chOff x="0" y="0"/>
            <a:chExt cx="1659648" cy="1556868"/>
          </a:xfrm>
        </p:grpSpPr>
        <p:sp>
          <p:nvSpPr>
            <p:cNvPr id="32" name="Freeform 8">
              <a:extLst>
                <a:ext uri="{FF2B5EF4-FFF2-40B4-BE49-F238E27FC236}">
                  <a16:creationId xmlns:a16="http://schemas.microsoft.com/office/drawing/2014/main" id="{80B4FF36-66B7-C2C4-02FC-E9677474A0B7}"/>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33" name="TextBox 9">
              <a:extLst>
                <a:ext uri="{FF2B5EF4-FFF2-40B4-BE49-F238E27FC236}">
                  <a16:creationId xmlns:a16="http://schemas.microsoft.com/office/drawing/2014/main" id="{9447C429-9FC3-C78F-45A0-C61F479A4C44}"/>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34" name="Group 10">
            <a:extLst>
              <a:ext uri="{FF2B5EF4-FFF2-40B4-BE49-F238E27FC236}">
                <a16:creationId xmlns:a16="http://schemas.microsoft.com/office/drawing/2014/main" id="{CDD7361A-0901-DE92-7BA9-9FBF301EBD7F}"/>
              </a:ext>
            </a:extLst>
          </p:cNvPr>
          <p:cNvGrpSpPr/>
          <p:nvPr/>
        </p:nvGrpSpPr>
        <p:grpSpPr>
          <a:xfrm>
            <a:off x="801109" y="1834825"/>
            <a:ext cx="16877291" cy="1479876"/>
            <a:chOff x="0" y="0"/>
            <a:chExt cx="2576646" cy="1540685"/>
          </a:xfrm>
        </p:grpSpPr>
        <p:sp>
          <p:nvSpPr>
            <p:cNvPr id="35" name="Freeform 11">
              <a:extLst>
                <a:ext uri="{FF2B5EF4-FFF2-40B4-BE49-F238E27FC236}">
                  <a16:creationId xmlns:a16="http://schemas.microsoft.com/office/drawing/2014/main" id="{EB40EBC3-F340-E06C-AFC6-69DE2E19D0A3}"/>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36" name="TextBox 12">
              <a:extLst>
                <a:ext uri="{FF2B5EF4-FFF2-40B4-BE49-F238E27FC236}">
                  <a16:creationId xmlns:a16="http://schemas.microsoft.com/office/drawing/2014/main" id="{EF672682-8789-31BF-988E-24533DFCAE63}"/>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 name="Freeform 2">
            <a:extLst>
              <a:ext uri="{FF2B5EF4-FFF2-40B4-BE49-F238E27FC236}">
                <a16:creationId xmlns:a16="http://schemas.microsoft.com/office/drawing/2014/main" id="{75546339-F464-F76D-5645-6215EB89407D}"/>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EE60AC08-4728-C1FA-0B24-6C9CAD4F6100}"/>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11882B87-2FEE-10EB-07C2-6F71B132FA28}"/>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67CC823A-67F3-5DE8-B286-34C298778DF4}"/>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CA9BB720-AD78-673C-BDF6-C06C0BD51C35}"/>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sp>
        <p:nvSpPr>
          <p:cNvPr id="16" name="Freeform 16">
            <a:extLst>
              <a:ext uri="{FF2B5EF4-FFF2-40B4-BE49-F238E27FC236}">
                <a16:creationId xmlns:a16="http://schemas.microsoft.com/office/drawing/2014/main" id="{14FB9BC9-90A9-3987-A2FD-C1267BF4AE64}"/>
              </a:ext>
            </a:extLst>
          </p:cNvPr>
          <p:cNvSpPr/>
          <p:nvPr/>
        </p:nvSpPr>
        <p:spPr>
          <a:xfrm>
            <a:off x="13846141" y="12306300"/>
            <a:ext cx="1943100" cy="194310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3" name="TextBox 23">
            <a:extLst>
              <a:ext uri="{FF2B5EF4-FFF2-40B4-BE49-F238E27FC236}">
                <a16:creationId xmlns:a16="http://schemas.microsoft.com/office/drawing/2014/main" id="{C6962B4C-1DAD-8B1B-2B20-475F387C3DF8}"/>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4" name="TextBox 17">
            <a:extLst>
              <a:ext uri="{FF2B5EF4-FFF2-40B4-BE49-F238E27FC236}">
                <a16:creationId xmlns:a16="http://schemas.microsoft.com/office/drawing/2014/main" id="{025DA4C6-C6FD-DDCB-23E1-A15D444219FA}"/>
              </a:ext>
            </a:extLst>
          </p:cNvPr>
          <p:cNvSpPr txBox="1"/>
          <p:nvPr/>
        </p:nvSpPr>
        <p:spPr>
          <a:xfrm>
            <a:off x="3067552" y="2306925"/>
            <a:ext cx="12152896" cy="702436"/>
          </a:xfrm>
          <a:prstGeom prst="rect">
            <a:avLst/>
          </a:prstGeom>
        </p:spPr>
        <p:txBody>
          <a:bodyPr wrap="square" lIns="0" tIns="0" rIns="0" bIns="0" rtlCol="0" anchor="t">
            <a:spAutoFit/>
          </a:bodyPr>
          <a:lstStyle/>
          <a:p>
            <a:pPr algn="ctr">
              <a:lnSpc>
                <a:spcPts val="5220"/>
              </a:lnSpc>
            </a:pPr>
            <a:r>
              <a:rPr lang="en-US" sz="6600" b="1" spc="-162" dirty="0">
                <a:solidFill>
                  <a:srgbClr val="FFFFFF"/>
                </a:solidFill>
                <a:latin typeface="Muli Bold"/>
                <a:ea typeface="Muli Bold"/>
                <a:cs typeface="Muli Bold"/>
                <a:sym typeface="Muli Bold"/>
              </a:rPr>
              <a:t>4 .Visualization</a:t>
            </a:r>
          </a:p>
        </p:txBody>
      </p:sp>
      <p:pic>
        <p:nvPicPr>
          <p:cNvPr id="9" name="Picture 8">
            <a:extLst>
              <a:ext uri="{FF2B5EF4-FFF2-40B4-BE49-F238E27FC236}">
                <a16:creationId xmlns:a16="http://schemas.microsoft.com/office/drawing/2014/main" id="{D51B9878-9344-DCD1-B01D-D1454CFF147D}"/>
              </a:ext>
            </a:extLst>
          </p:cNvPr>
          <p:cNvPicPr>
            <a:picLocks noChangeAspect="1"/>
          </p:cNvPicPr>
          <p:nvPr/>
        </p:nvPicPr>
        <p:blipFill>
          <a:blip r:embed="rId6"/>
          <a:stretch>
            <a:fillRect/>
          </a:stretch>
        </p:blipFill>
        <p:spPr>
          <a:xfrm>
            <a:off x="2088124" y="3874094"/>
            <a:ext cx="5608076" cy="5711654"/>
          </a:xfrm>
          <a:prstGeom prst="rect">
            <a:avLst/>
          </a:prstGeom>
        </p:spPr>
      </p:pic>
      <p:pic>
        <p:nvPicPr>
          <p:cNvPr id="11" name="Picture 10">
            <a:extLst>
              <a:ext uri="{FF2B5EF4-FFF2-40B4-BE49-F238E27FC236}">
                <a16:creationId xmlns:a16="http://schemas.microsoft.com/office/drawing/2014/main" id="{23E31C21-3FF3-13A4-DE3C-29E4B35413EF}"/>
              </a:ext>
            </a:extLst>
          </p:cNvPr>
          <p:cNvPicPr>
            <a:picLocks noChangeAspect="1"/>
          </p:cNvPicPr>
          <p:nvPr/>
        </p:nvPicPr>
        <p:blipFill>
          <a:blip r:embed="rId7"/>
          <a:stretch>
            <a:fillRect/>
          </a:stretch>
        </p:blipFill>
        <p:spPr>
          <a:xfrm>
            <a:off x="9372600" y="3896335"/>
            <a:ext cx="7010400" cy="5722611"/>
          </a:xfrm>
          <a:prstGeom prst="rect">
            <a:avLst/>
          </a:prstGeom>
        </p:spPr>
      </p:pic>
      <p:pic>
        <p:nvPicPr>
          <p:cNvPr id="12" name="Picture 11">
            <a:extLst>
              <a:ext uri="{FF2B5EF4-FFF2-40B4-BE49-F238E27FC236}">
                <a16:creationId xmlns:a16="http://schemas.microsoft.com/office/drawing/2014/main" id="{CEDD0EAF-FF44-91C3-8571-3C96CA1DC16F}"/>
              </a:ext>
            </a:extLst>
          </p:cNvPr>
          <p:cNvPicPr>
            <a:picLocks noChangeAspect="1"/>
          </p:cNvPicPr>
          <p:nvPr/>
        </p:nvPicPr>
        <p:blipFill>
          <a:blip r:embed="rId6"/>
          <a:stretch>
            <a:fillRect/>
          </a:stretch>
        </p:blipFill>
        <p:spPr>
          <a:xfrm>
            <a:off x="5815449" y="11010900"/>
            <a:ext cx="4991101" cy="5083284"/>
          </a:xfrm>
          <a:prstGeom prst="rect">
            <a:avLst/>
          </a:prstGeom>
        </p:spPr>
      </p:pic>
    </p:spTree>
    <p:extLst>
      <p:ext uri="{BB962C8B-B14F-4D97-AF65-F5344CB8AC3E}">
        <p14:creationId xmlns:p14="http://schemas.microsoft.com/office/powerpoint/2010/main" val="3495247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3DE59F17-5758-777E-15C4-87022DEC8858}"/>
            </a:ext>
          </a:extLst>
        </p:cNvPr>
        <p:cNvGrpSpPr/>
        <p:nvPr/>
      </p:nvGrpSpPr>
      <p:grpSpPr>
        <a:xfrm>
          <a:off x="0" y="0"/>
          <a:ext cx="0" cy="0"/>
          <a:chOff x="0" y="0"/>
          <a:chExt cx="0" cy="0"/>
        </a:xfrm>
      </p:grpSpPr>
      <p:grpSp>
        <p:nvGrpSpPr>
          <p:cNvPr id="31" name="Group 7">
            <a:extLst>
              <a:ext uri="{FF2B5EF4-FFF2-40B4-BE49-F238E27FC236}">
                <a16:creationId xmlns:a16="http://schemas.microsoft.com/office/drawing/2014/main" id="{7441B1E7-C9BA-C6A4-7FF5-C07F14136249}"/>
              </a:ext>
            </a:extLst>
          </p:cNvPr>
          <p:cNvGrpSpPr/>
          <p:nvPr/>
        </p:nvGrpSpPr>
        <p:grpSpPr>
          <a:xfrm>
            <a:off x="801109" y="4129707"/>
            <a:ext cx="16877291" cy="5509593"/>
            <a:chOff x="0" y="0"/>
            <a:chExt cx="1659648" cy="1556868"/>
          </a:xfrm>
        </p:grpSpPr>
        <p:sp>
          <p:nvSpPr>
            <p:cNvPr id="32" name="Freeform 8">
              <a:extLst>
                <a:ext uri="{FF2B5EF4-FFF2-40B4-BE49-F238E27FC236}">
                  <a16:creationId xmlns:a16="http://schemas.microsoft.com/office/drawing/2014/main" id="{AD0EA4C2-66F2-9B92-240F-73AFE02510EB}"/>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33" name="TextBox 9">
              <a:extLst>
                <a:ext uri="{FF2B5EF4-FFF2-40B4-BE49-F238E27FC236}">
                  <a16:creationId xmlns:a16="http://schemas.microsoft.com/office/drawing/2014/main" id="{C2AF50CD-B954-40B2-015C-F55796B8A663}"/>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34" name="Group 10">
            <a:extLst>
              <a:ext uri="{FF2B5EF4-FFF2-40B4-BE49-F238E27FC236}">
                <a16:creationId xmlns:a16="http://schemas.microsoft.com/office/drawing/2014/main" id="{64E46552-DD8D-F800-4214-54D4578F42B4}"/>
              </a:ext>
            </a:extLst>
          </p:cNvPr>
          <p:cNvGrpSpPr/>
          <p:nvPr/>
        </p:nvGrpSpPr>
        <p:grpSpPr>
          <a:xfrm>
            <a:off x="801109" y="1834824"/>
            <a:ext cx="16877291" cy="1790981"/>
            <a:chOff x="0" y="0"/>
            <a:chExt cx="2576646" cy="1540685"/>
          </a:xfrm>
        </p:grpSpPr>
        <p:sp>
          <p:nvSpPr>
            <p:cNvPr id="35" name="Freeform 11">
              <a:extLst>
                <a:ext uri="{FF2B5EF4-FFF2-40B4-BE49-F238E27FC236}">
                  <a16:creationId xmlns:a16="http://schemas.microsoft.com/office/drawing/2014/main" id="{C6C799ED-00FC-13A9-4B8B-31F9DF3701D2}"/>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36" name="TextBox 12">
              <a:extLst>
                <a:ext uri="{FF2B5EF4-FFF2-40B4-BE49-F238E27FC236}">
                  <a16:creationId xmlns:a16="http://schemas.microsoft.com/office/drawing/2014/main" id="{6DEAF867-EE18-9963-F28A-8F631E2C1818}"/>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 name="Freeform 2">
            <a:extLst>
              <a:ext uri="{FF2B5EF4-FFF2-40B4-BE49-F238E27FC236}">
                <a16:creationId xmlns:a16="http://schemas.microsoft.com/office/drawing/2014/main" id="{D5EE1AB4-F6AF-601B-51AB-6F5C7C6E77D0}"/>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424DDFC4-1E28-F5F6-FCFB-3D5323819590}"/>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1B1D8A7E-35AF-FA90-97CF-E903E6EFF3A0}"/>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D6A676FA-A7C1-DBA5-CCFA-109CDE1A34FC}"/>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72A1BB50-A670-5DC9-9C91-C50643813B07}"/>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sp>
        <p:nvSpPr>
          <p:cNvPr id="16" name="Freeform 16">
            <a:extLst>
              <a:ext uri="{FF2B5EF4-FFF2-40B4-BE49-F238E27FC236}">
                <a16:creationId xmlns:a16="http://schemas.microsoft.com/office/drawing/2014/main" id="{3F7BBF8D-9ADD-3FF1-524C-6A342771EB52}"/>
              </a:ext>
            </a:extLst>
          </p:cNvPr>
          <p:cNvSpPr/>
          <p:nvPr/>
        </p:nvSpPr>
        <p:spPr>
          <a:xfrm>
            <a:off x="15316201" y="7330661"/>
            <a:ext cx="1943100" cy="194310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3" name="TextBox 23">
            <a:extLst>
              <a:ext uri="{FF2B5EF4-FFF2-40B4-BE49-F238E27FC236}">
                <a16:creationId xmlns:a16="http://schemas.microsoft.com/office/drawing/2014/main" id="{D659C67C-A206-B90C-00A3-0F02BC5AF49E}"/>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4" name="TextBox 17">
            <a:extLst>
              <a:ext uri="{FF2B5EF4-FFF2-40B4-BE49-F238E27FC236}">
                <a16:creationId xmlns:a16="http://schemas.microsoft.com/office/drawing/2014/main" id="{676EC34B-24AF-1461-2EA8-AB5F1D93D203}"/>
              </a:ext>
            </a:extLst>
          </p:cNvPr>
          <p:cNvSpPr txBox="1"/>
          <p:nvPr/>
        </p:nvSpPr>
        <p:spPr>
          <a:xfrm>
            <a:off x="3163305" y="2425230"/>
            <a:ext cx="12152896" cy="702436"/>
          </a:xfrm>
          <a:prstGeom prst="rect">
            <a:avLst/>
          </a:prstGeom>
        </p:spPr>
        <p:txBody>
          <a:bodyPr wrap="square" lIns="0" tIns="0" rIns="0" bIns="0" rtlCol="0" anchor="t">
            <a:spAutoFit/>
          </a:bodyPr>
          <a:lstStyle/>
          <a:p>
            <a:pPr algn="ctr">
              <a:lnSpc>
                <a:spcPts val="5220"/>
              </a:lnSpc>
            </a:pPr>
            <a:r>
              <a:rPr lang="en-US" sz="6600" b="1" spc="-162" dirty="0">
                <a:solidFill>
                  <a:srgbClr val="FFFFFF"/>
                </a:solidFill>
                <a:latin typeface="Muli Bold"/>
                <a:ea typeface="Muli Bold"/>
                <a:cs typeface="Muli Bold"/>
                <a:sym typeface="Muli Bold"/>
              </a:rPr>
              <a:t>5. Conclusion</a:t>
            </a:r>
          </a:p>
        </p:txBody>
      </p:sp>
      <p:sp>
        <p:nvSpPr>
          <p:cNvPr id="7" name="TextBox 20">
            <a:extLst>
              <a:ext uri="{FF2B5EF4-FFF2-40B4-BE49-F238E27FC236}">
                <a16:creationId xmlns:a16="http://schemas.microsoft.com/office/drawing/2014/main" id="{7CD4630B-75FE-E516-BC4D-72D4A79CE615}"/>
              </a:ext>
            </a:extLst>
          </p:cNvPr>
          <p:cNvSpPr txBox="1"/>
          <p:nvPr/>
        </p:nvSpPr>
        <p:spPr>
          <a:xfrm>
            <a:off x="2401309" y="4720692"/>
            <a:ext cx="13676892" cy="3043654"/>
          </a:xfrm>
          <a:prstGeom prst="rect">
            <a:avLst/>
          </a:prstGeom>
        </p:spPr>
        <p:txBody>
          <a:bodyPr wrap="square" lIns="0" tIns="0" rIns="0" bIns="0" rtlCol="0" anchor="t">
            <a:spAutoFit/>
          </a:bodyPr>
          <a:lstStyle/>
          <a:p>
            <a:pPr marL="259080" marR="0" lvl="1" algn="l" defTabSz="914400" rtl="0" eaLnBrk="1" fontAlgn="auto" latinLnBrk="0" hangingPunct="1">
              <a:lnSpc>
                <a:spcPts val="3359"/>
              </a:lnSpc>
              <a:spcBef>
                <a:spcPts val="0"/>
              </a:spcBef>
              <a:spcAft>
                <a:spcPts val="0"/>
              </a:spcAft>
              <a:buClrTx/>
              <a:buSzTx/>
              <a:tabLst/>
              <a:defRPr/>
            </a:pPr>
            <a:r>
              <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In conclusion, based on our evaluation</a:t>
            </a:r>
          </a:p>
          <a:p>
            <a:pPr marL="259080" marR="0" lvl="1" algn="l" defTabSz="914400" rtl="0" eaLnBrk="1" fontAlgn="auto" latinLnBrk="0" hangingPunct="1">
              <a:lnSpc>
                <a:spcPts val="3359"/>
              </a:lnSpc>
              <a:spcBef>
                <a:spcPts val="0"/>
              </a:spcBef>
              <a:spcAft>
                <a:spcPts val="0"/>
              </a:spcAft>
              <a:buClrTx/>
              <a:buSzTx/>
              <a:tabLst/>
              <a:defRPr/>
            </a:pPr>
            <a:endPar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a:p>
            <a:pPr marL="601980" marR="0" lvl="1" indent="-3429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r>
              <a:rPr lang="en-US" sz="28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T</a:t>
            </a:r>
            <a:r>
              <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he Heuristic algorithm is highly accurate and efficient, making it a valuable tool for practical applications that require both accuracy and speed</a:t>
            </a:r>
          </a:p>
          <a:p>
            <a:pPr marL="601980" marR="0" lvl="1" indent="-3429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The CP solver is also a viable alternative, particularly for smaller data sets</a:t>
            </a:r>
          </a:p>
          <a:p>
            <a:pPr marL="601980" marR="0" lvl="1" indent="-3429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r>
              <a:rPr lang="en-US" sz="28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The MIP solver consistently performs poorly and is not recommended</a:t>
            </a:r>
            <a:endPar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p:txBody>
      </p:sp>
    </p:spTree>
    <p:extLst>
      <p:ext uri="{BB962C8B-B14F-4D97-AF65-F5344CB8AC3E}">
        <p14:creationId xmlns:p14="http://schemas.microsoft.com/office/powerpoint/2010/main" val="3247510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2044E5B6-AC6F-C05E-E67D-68E3C1CF811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1CFF2D-73D2-E401-75D8-39FBA8FC36E5}"/>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a:extLst>
              <a:ext uri="{FF2B5EF4-FFF2-40B4-BE49-F238E27FC236}">
                <a16:creationId xmlns:a16="http://schemas.microsoft.com/office/drawing/2014/main" id="{F314DE3C-0921-BDD3-72BF-3845074FDA7B}"/>
              </a:ext>
            </a:extLst>
          </p:cNvPr>
          <p:cNvGrpSpPr/>
          <p:nvPr/>
        </p:nvGrpSpPr>
        <p:grpSpPr>
          <a:xfrm>
            <a:off x="803986" y="4261030"/>
            <a:ext cx="3930676" cy="5329149"/>
            <a:chOff x="0" y="0"/>
            <a:chExt cx="1035240" cy="1403562"/>
          </a:xfrm>
        </p:grpSpPr>
        <p:sp>
          <p:nvSpPr>
            <p:cNvPr id="4" name="Freeform 4">
              <a:extLst>
                <a:ext uri="{FF2B5EF4-FFF2-40B4-BE49-F238E27FC236}">
                  <a16:creationId xmlns:a16="http://schemas.microsoft.com/office/drawing/2014/main" id="{6E13CBE1-7CA6-1BAE-617B-CDA3828477BE}"/>
                </a:ext>
              </a:extLst>
            </p:cNvPr>
            <p:cNvSpPr/>
            <p:nvPr/>
          </p:nvSpPr>
          <p:spPr>
            <a:xfrm>
              <a:off x="0" y="0"/>
              <a:ext cx="1035240" cy="1403562"/>
            </a:xfrm>
            <a:custGeom>
              <a:avLst/>
              <a:gdLst/>
              <a:ahLst/>
              <a:cxnLst/>
              <a:rect l="l" t="t" r="r" b="b"/>
              <a:pathLst>
                <a:path w="1035240" h="1403562">
                  <a:moveTo>
                    <a:pt x="110298" y="0"/>
                  </a:moveTo>
                  <a:lnTo>
                    <a:pt x="924941" y="0"/>
                  </a:lnTo>
                  <a:cubicBezTo>
                    <a:pt x="985857" y="0"/>
                    <a:pt x="1035240" y="49382"/>
                    <a:pt x="1035240" y="110298"/>
                  </a:cubicBezTo>
                  <a:lnTo>
                    <a:pt x="1035240" y="1293263"/>
                  </a:lnTo>
                  <a:cubicBezTo>
                    <a:pt x="1035240" y="1322516"/>
                    <a:pt x="1023619" y="1350571"/>
                    <a:pt x="1002934" y="1371256"/>
                  </a:cubicBezTo>
                  <a:cubicBezTo>
                    <a:pt x="982249" y="1391941"/>
                    <a:pt x="954194" y="1403562"/>
                    <a:pt x="924941" y="1403562"/>
                  </a:cubicBezTo>
                  <a:lnTo>
                    <a:pt x="110298" y="1403562"/>
                  </a:lnTo>
                  <a:cubicBezTo>
                    <a:pt x="49382" y="1403562"/>
                    <a:pt x="0" y="1354180"/>
                    <a:pt x="0" y="1293263"/>
                  </a:cubicBezTo>
                  <a:lnTo>
                    <a:pt x="0" y="110298"/>
                  </a:lnTo>
                  <a:cubicBezTo>
                    <a:pt x="0" y="81045"/>
                    <a:pt x="11621" y="52991"/>
                    <a:pt x="32306" y="32306"/>
                  </a:cubicBezTo>
                  <a:cubicBezTo>
                    <a:pt x="52991" y="11621"/>
                    <a:pt x="81045" y="0"/>
                    <a:pt x="110298" y="0"/>
                  </a:cubicBezTo>
                  <a:close/>
                </a:path>
              </a:pathLst>
            </a:custGeom>
            <a:gradFill rotWithShape="1">
              <a:gsLst>
                <a:gs pos="0">
                  <a:srgbClr val="000000">
                    <a:alpha val="78000"/>
                  </a:srgbClr>
                </a:gs>
                <a:gs pos="100000">
                  <a:srgbClr val="DDDDDD">
                    <a:alpha val="14820"/>
                  </a:srgbClr>
                </a:gs>
              </a:gsLst>
              <a:lin ang="2700000"/>
            </a:gradFill>
          </p:spPr>
        </p:sp>
        <p:sp>
          <p:nvSpPr>
            <p:cNvPr id="5" name="TextBox 5">
              <a:extLst>
                <a:ext uri="{FF2B5EF4-FFF2-40B4-BE49-F238E27FC236}">
                  <a16:creationId xmlns:a16="http://schemas.microsoft.com/office/drawing/2014/main" id="{BFB2ABB0-FE72-F6A2-6D32-E1F52C665296}"/>
                </a:ext>
              </a:extLst>
            </p:cNvPr>
            <p:cNvSpPr txBox="1"/>
            <p:nvPr/>
          </p:nvSpPr>
          <p:spPr>
            <a:xfrm>
              <a:off x="0" y="-66675"/>
              <a:ext cx="1035240" cy="1470237"/>
            </a:xfrm>
            <a:prstGeom prst="rect">
              <a:avLst/>
            </a:prstGeom>
          </p:spPr>
          <p:txBody>
            <a:bodyPr lIns="50800" tIns="50800" rIns="50800" bIns="50800" rtlCol="0" anchor="ctr"/>
            <a:lstStyle/>
            <a:p>
              <a:pPr algn="ctr">
                <a:lnSpc>
                  <a:spcPts val="3151"/>
                </a:lnSpc>
              </a:pPr>
              <a:endParaRPr/>
            </a:p>
          </p:txBody>
        </p:sp>
      </p:grpSp>
      <p:grpSp>
        <p:nvGrpSpPr>
          <p:cNvPr id="6" name="Group 6">
            <a:extLst>
              <a:ext uri="{FF2B5EF4-FFF2-40B4-BE49-F238E27FC236}">
                <a16:creationId xmlns:a16="http://schemas.microsoft.com/office/drawing/2014/main" id="{306F9C35-8581-FB9A-4B11-5EBBF6E2738F}"/>
              </a:ext>
            </a:extLst>
          </p:cNvPr>
          <p:cNvGrpSpPr/>
          <p:nvPr/>
        </p:nvGrpSpPr>
        <p:grpSpPr>
          <a:xfrm>
            <a:off x="803986" y="2060078"/>
            <a:ext cx="8641761" cy="1549861"/>
            <a:chOff x="0" y="0"/>
            <a:chExt cx="2276019" cy="408194"/>
          </a:xfrm>
        </p:grpSpPr>
        <p:sp>
          <p:nvSpPr>
            <p:cNvPr id="7" name="Freeform 7">
              <a:extLst>
                <a:ext uri="{FF2B5EF4-FFF2-40B4-BE49-F238E27FC236}">
                  <a16:creationId xmlns:a16="http://schemas.microsoft.com/office/drawing/2014/main" id="{50CF48DC-ADA0-C218-CF9A-F48338FB35B4}"/>
                </a:ext>
              </a:extLst>
            </p:cNvPr>
            <p:cNvSpPr/>
            <p:nvPr/>
          </p:nvSpPr>
          <p:spPr>
            <a:xfrm>
              <a:off x="0" y="0"/>
              <a:ext cx="2276019" cy="408194"/>
            </a:xfrm>
            <a:custGeom>
              <a:avLst/>
              <a:gdLst/>
              <a:ahLst/>
              <a:cxnLst/>
              <a:rect l="l" t="t" r="r" b="b"/>
              <a:pathLst>
                <a:path w="2276019" h="408194">
                  <a:moveTo>
                    <a:pt x="50169" y="0"/>
                  </a:moveTo>
                  <a:lnTo>
                    <a:pt x="2225851" y="0"/>
                  </a:lnTo>
                  <a:cubicBezTo>
                    <a:pt x="2239156" y="0"/>
                    <a:pt x="2251917" y="5286"/>
                    <a:pt x="2261325" y="14694"/>
                  </a:cubicBezTo>
                  <a:cubicBezTo>
                    <a:pt x="2270734" y="24103"/>
                    <a:pt x="2276019" y="36863"/>
                    <a:pt x="2276019" y="50169"/>
                  </a:cubicBezTo>
                  <a:lnTo>
                    <a:pt x="2276019" y="358025"/>
                  </a:lnTo>
                  <a:cubicBezTo>
                    <a:pt x="2276019" y="371330"/>
                    <a:pt x="2270734" y="384091"/>
                    <a:pt x="2261325" y="393500"/>
                  </a:cubicBezTo>
                  <a:cubicBezTo>
                    <a:pt x="2251917" y="402908"/>
                    <a:pt x="2239156" y="408194"/>
                    <a:pt x="2225851" y="408194"/>
                  </a:cubicBezTo>
                  <a:lnTo>
                    <a:pt x="50169" y="408194"/>
                  </a:lnTo>
                  <a:cubicBezTo>
                    <a:pt x="22461" y="408194"/>
                    <a:pt x="0" y="385732"/>
                    <a:pt x="0" y="358025"/>
                  </a:cubicBezTo>
                  <a:lnTo>
                    <a:pt x="0" y="50169"/>
                  </a:lnTo>
                  <a:cubicBezTo>
                    <a:pt x="0" y="36863"/>
                    <a:pt x="5286" y="24103"/>
                    <a:pt x="14694" y="14694"/>
                  </a:cubicBezTo>
                  <a:cubicBezTo>
                    <a:pt x="24103" y="5286"/>
                    <a:pt x="36863" y="0"/>
                    <a:pt x="50169"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8" name="TextBox 8">
              <a:extLst>
                <a:ext uri="{FF2B5EF4-FFF2-40B4-BE49-F238E27FC236}">
                  <a16:creationId xmlns:a16="http://schemas.microsoft.com/office/drawing/2014/main" id="{690ACEED-D1F3-5307-2C82-A96B005D6B55}"/>
                </a:ext>
              </a:extLst>
            </p:cNvPr>
            <p:cNvSpPr txBox="1"/>
            <p:nvPr/>
          </p:nvSpPr>
          <p:spPr>
            <a:xfrm>
              <a:off x="0" y="-66675"/>
              <a:ext cx="2276019" cy="474869"/>
            </a:xfrm>
            <a:prstGeom prst="rect">
              <a:avLst/>
            </a:prstGeom>
          </p:spPr>
          <p:txBody>
            <a:bodyPr lIns="50800" tIns="50800" rIns="50800" bIns="50800" rtlCol="0" anchor="ctr"/>
            <a:lstStyle/>
            <a:p>
              <a:pPr algn="ctr">
                <a:lnSpc>
                  <a:spcPts val="3151"/>
                </a:lnSpc>
              </a:pPr>
              <a:endParaRPr/>
            </a:p>
          </p:txBody>
        </p:sp>
      </p:grpSp>
      <p:grpSp>
        <p:nvGrpSpPr>
          <p:cNvPr id="9" name="Group 9">
            <a:extLst>
              <a:ext uri="{FF2B5EF4-FFF2-40B4-BE49-F238E27FC236}">
                <a16:creationId xmlns:a16="http://schemas.microsoft.com/office/drawing/2014/main" id="{C8E22DDA-AFB3-98FE-8CEB-1385AC14446D}"/>
              </a:ext>
            </a:extLst>
          </p:cNvPr>
          <p:cNvGrpSpPr/>
          <p:nvPr/>
        </p:nvGrpSpPr>
        <p:grpSpPr>
          <a:xfrm>
            <a:off x="9964385" y="2060078"/>
            <a:ext cx="7524688" cy="1549861"/>
            <a:chOff x="0" y="0"/>
            <a:chExt cx="1165771" cy="240114"/>
          </a:xfrm>
        </p:grpSpPr>
        <p:sp>
          <p:nvSpPr>
            <p:cNvPr id="10" name="Freeform 10">
              <a:extLst>
                <a:ext uri="{FF2B5EF4-FFF2-40B4-BE49-F238E27FC236}">
                  <a16:creationId xmlns:a16="http://schemas.microsoft.com/office/drawing/2014/main" id="{2E1C77BB-6B6A-0497-381F-5F15ED29C789}"/>
                </a:ext>
              </a:extLst>
            </p:cNvPr>
            <p:cNvSpPr/>
            <p:nvPr/>
          </p:nvSpPr>
          <p:spPr>
            <a:xfrm>
              <a:off x="0" y="0"/>
              <a:ext cx="1165771" cy="240114"/>
            </a:xfrm>
            <a:custGeom>
              <a:avLst/>
              <a:gdLst/>
              <a:ahLst/>
              <a:cxnLst/>
              <a:rect l="l" t="t" r="r" b="b"/>
              <a:pathLst>
                <a:path w="1165771" h="240114">
                  <a:moveTo>
                    <a:pt x="57617" y="0"/>
                  </a:moveTo>
                  <a:lnTo>
                    <a:pt x="1108154" y="0"/>
                  </a:lnTo>
                  <a:cubicBezTo>
                    <a:pt x="1123435" y="0"/>
                    <a:pt x="1138090" y="6070"/>
                    <a:pt x="1148896" y="16876"/>
                  </a:cubicBezTo>
                  <a:cubicBezTo>
                    <a:pt x="1159701" y="27681"/>
                    <a:pt x="1165771" y="42336"/>
                    <a:pt x="1165771" y="57617"/>
                  </a:cubicBezTo>
                  <a:lnTo>
                    <a:pt x="1165771" y="182497"/>
                  </a:lnTo>
                  <a:cubicBezTo>
                    <a:pt x="1165771" y="197778"/>
                    <a:pt x="1159701" y="212433"/>
                    <a:pt x="1148896" y="223238"/>
                  </a:cubicBezTo>
                  <a:cubicBezTo>
                    <a:pt x="1138090" y="234044"/>
                    <a:pt x="1123435" y="240114"/>
                    <a:pt x="1108154" y="240114"/>
                  </a:cubicBezTo>
                  <a:lnTo>
                    <a:pt x="57617" y="240114"/>
                  </a:lnTo>
                  <a:cubicBezTo>
                    <a:pt x="42336" y="240114"/>
                    <a:pt x="27681" y="234044"/>
                    <a:pt x="16876" y="223238"/>
                  </a:cubicBezTo>
                  <a:cubicBezTo>
                    <a:pt x="6070" y="212433"/>
                    <a:pt x="0" y="197778"/>
                    <a:pt x="0" y="182497"/>
                  </a:cubicBezTo>
                  <a:lnTo>
                    <a:pt x="0" y="57617"/>
                  </a:lnTo>
                  <a:cubicBezTo>
                    <a:pt x="0" y="42336"/>
                    <a:pt x="6070" y="27681"/>
                    <a:pt x="16876" y="16876"/>
                  </a:cubicBezTo>
                  <a:cubicBezTo>
                    <a:pt x="27681" y="6070"/>
                    <a:pt x="42336" y="0"/>
                    <a:pt x="57617" y="0"/>
                  </a:cubicBezTo>
                  <a:close/>
                </a:path>
              </a:pathLst>
            </a:custGeom>
            <a:solidFill>
              <a:srgbClr val="000000">
                <a:alpha val="0"/>
              </a:srgbClr>
            </a:solidFill>
            <a:ln w="12700">
              <a:solidFill>
                <a:srgbClr val="000000"/>
              </a:solidFill>
            </a:ln>
          </p:spPr>
        </p:sp>
      </p:grpSp>
      <p:sp>
        <p:nvSpPr>
          <p:cNvPr id="11" name="TextBox 11">
            <a:extLst>
              <a:ext uri="{FF2B5EF4-FFF2-40B4-BE49-F238E27FC236}">
                <a16:creationId xmlns:a16="http://schemas.microsoft.com/office/drawing/2014/main" id="{44C67670-30C5-B2C2-9E3A-C69E759E4846}"/>
              </a:ext>
            </a:extLst>
          </p:cNvPr>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12" name="TextBox 12">
            <a:extLst>
              <a:ext uri="{FF2B5EF4-FFF2-40B4-BE49-F238E27FC236}">
                <a16:creationId xmlns:a16="http://schemas.microsoft.com/office/drawing/2014/main" id="{B9B07C3D-D787-774A-5848-988F0D83E05B}"/>
              </a:ext>
            </a:extLst>
          </p:cNvPr>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About</a:t>
            </a:r>
          </a:p>
        </p:txBody>
      </p:sp>
      <p:sp>
        <p:nvSpPr>
          <p:cNvPr id="13" name="TextBox 13">
            <a:extLst>
              <a:ext uri="{FF2B5EF4-FFF2-40B4-BE49-F238E27FC236}">
                <a16:creationId xmlns:a16="http://schemas.microsoft.com/office/drawing/2014/main" id="{9E2E88C4-121C-B2D6-ECF7-6A8ACD93F00C}"/>
              </a:ext>
            </a:extLst>
          </p:cNvPr>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Content</a:t>
            </a:r>
          </a:p>
        </p:txBody>
      </p:sp>
      <p:sp>
        <p:nvSpPr>
          <p:cNvPr id="14" name="TextBox 14">
            <a:extLst>
              <a:ext uri="{FF2B5EF4-FFF2-40B4-BE49-F238E27FC236}">
                <a16:creationId xmlns:a16="http://schemas.microsoft.com/office/drawing/2014/main" id="{CF096BAD-852F-F26F-7336-629323C1DECD}"/>
              </a:ext>
            </a:extLst>
          </p:cNvPr>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sp>
        <p:nvSpPr>
          <p:cNvPr id="15" name="TextBox 15">
            <a:extLst>
              <a:ext uri="{FF2B5EF4-FFF2-40B4-BE49-F238E27FC236}">
                <a16:creationId xmlns:a16="http://schemas.microsoft.com/office/drawing/2014/main" id="{E27B17D5-73F3-4AB1-3F5D-4447A6C0012B}"/>
              </a:ext>
            </a:extLst>
          </p:cNvPr>
          <p:cNvSpPr txBox="1"/>
          <p:nvPr/>
        </p:nvSpPr>
        <p:spPr>
          <a:xfrm>
            <a:off x="1424599" y="2452294"/>
            <a:ext cx="7719401" cy="833562"/>
          </a:xfrm>
          <a:prstGeom prst="rect">
            <a:avLst/>
          </a:prstGeom>
        </p:spPr>
        <p:txBody>
          <a:bodyPr lIns="0" tIns="0" rIns="0" bIns="0" rtlCol="0" anchor="t">
            <a:spAutoFit/>
          </a:bodyPr>
          <a:lstStyle/>
          <a:p>
            <a:pPr algn="l">
              <a:lnSpc>
                <a:spcPts val="6528"/>
              </a:lnSpc>
            </a:pPr>
            <a:r>
              <a:rPr lang="en-US" sz="6400" b="1" spc="-288" dirty="0">
                <a:solidFill>
                  <a:srgbClr val="FFFFFF"/>
                </a:solidFill>
                <a:latin typeface="Muli Bold"/>
                <a:ea typeface="Muli Bold"/>
                <a:cs typeface="Muli Bold"/>
                <a:sym typeface="Muli Bold"/>
              </a:rPr>
              <a:t>6. Contributions</a:t>
            </a:r>
          </a:p>
        </p:txBody>
      </p:sp>
      <p:grpSp>
        <p:nvGrpSpPr>
          <p:cNvPr id="16" name="Group 16">
            <a:extLst>
              <a:ext uri="{FF2B5EF4-FFF2-40B4-BE49-F238E27FC236}">
                <a16:creationId xmlns:a16="http://schemas.microsoft.com/office/drawing/2014/main" id="{AFF42A94-411A-5781-9A22-A86EBB18246B}"/>
              </a:ext>
            </a:extLst>
          </p:cNvPr>
          <p:cNvGrpSpPr/>
          <p:nvPr/>
        </p:nvGrpSpPr>
        <p:grpSpPr>
          <a:xfrm>
            <a:off x="5058378" y="4261030"/>
            <a:ext cx="3930676" cy="5329149"/>
            <a:chOff x="0" y="0"/>
            <a:chExt cx="1035240" cy="1403562"/>
          </a:xfrm>
        </p:grpSpPr>
        <p:sp>
          <p:nvSpPr>
            <p:cNvPr id="17" name="Freeform 17">
              <a:extLst>
                <a:ext uri="{FF2B5EF4-FFF2-40B4-BE49-F238E27FC236}">
                  <a16:creationId xmlns:a16="http://schemas.microsoft.com/office/drawing/2014/main" id="{6620AF2C-7BCB-E33D-E3FE-16EFFEB385C6}"/>
                </a:ext>
              </a:extLst>
            </p:cNvPr>
            <p:cNvSpPr/>
            <p:nvPr/>
          </p:nvSpPr>
          <p:spPr>
            <a:xfrm>
              <a:off x="0" y="0"/>
              <a:ext cx="1035240" cy="1403562"/>
            </a:xfrm>
            <a:custGeom>
              <a:avLst/>
              <a:gdLst/>
              <a:ahLst/>
              <a:cxnLst/>
              <a:rect l="l" t="t" r="r" b="b"/>
              <a:pathLst>
                <a:path w="1035240" h="1403562">
                  <a:moveTo>
                    <a:pt x="110298" y="0"/>
                  </a:moveTo>
                  <a:lnTo>
                    <a:pt x="924941" y="0"/>
                  </a:lnTo>
                  <a:cubicBezTo>
                    <a:pt x="985857" y="0"/>
                    <a:pt x="1035240" y="49382"/>
                    <a:pt x="1035240" y="110298"/>
                  </a:cubicBezTo>
                  <a:lnTo>
                    <a:pt x="1035240" y="1293263"/>
                  </a:lnTo>
                  <a:cubicBezTo>
                    <a:pt x="1035240" y="1322516"/>
                    <a:pt x="1023619" y="1350571"/>
                    <a:pt x="1002934" y="1371256"/>
                  </a:cubicBezTo>
                  <a:cubicBezTo>
                    <a:pt x="982249" y="1391941"/>
                    <a:pt x="954194" y="1403562"/>
                    <a:pt x="924941" y="1403562"/>
                  </a:cubicBezTo>
                  <a:lnTo>
                    <a:pt x="110298" y="1403562"/>
                  </a:lnTo>
                  <a:cubicBezTo>
                    <a:pt x="49382" y="1403562"/>
                    <a:pt x="0" y="1354180"/>
                    <a:pt x="0" y="1293263"/>
                  </a:cubicBezTo>
                  <a:lnTo>
                    <a:pt x="0" y="110298"/>
                  </a:lnTo>
                  <a:cubicBezTo>
                    <a:pt x="0" y="81045"/>
                    <a:pt x="11621" y="52991"/>
                    <a:pt x="32306" y="32306"/>
                  </a:cubicBezTo>
                  <a:cubicBezTo>
                    <a:pt x="52991" y="11621"/>
                    <a:pt x="81045" y="0"/>
                    <a:pt x="110298" y="0"/>
                  </a:cubicBezTo>
                  <a:close/>
                </a:path>
              </a:pathLst>
            </a:custGeom>
            <a:gradFill rotWithShape="1">
              <a:gsLst>
                <a:gs pos="0">
                  <a:srgbClr val="000000">
                    <a:alpha val="78000"/>
                  </a:srgbClr>
                </a:gs>
                <a:gs pos="100000">
                  <a:srgbClr val="DDDDDD">
                    <a:alpha val="14820"/>
                  </a:srgbClr>
                </a:gs>
              </a:gsLst>
              <a:lin ang="2700000"/>
            </a:gradFill>
          </p:spPr>
        </p:sp>
        <p:sp>
          <p:nvSpPr>
            <p:cNvPr id="18" name="TextBox 18">
              <a:extLst>
                <a:ext uri="{FF2B5EF4-FFF2-40B4-BE49-F238E27FC236}">
                  <a16:creationId xmlns:a16="http://schemas.microsoft.com/office/drawing/2014/main" id="{8BE1456B-F7A5-6E41-568F-1BC65E463266}"/>
                </a:ext>
              </a:extLst>
            </p:cNvPr>
            <p:cNvSpPr txBox="1"/>
            <p:nvPr/>
          </p:nvSpPr>
          <p:spPr>
            <a:xfrm>
              <a:off x="0" y="-66675"/>
              <a:ext cx="1035240" cy="1470237"/>
            </a:xfrm>
            <a:prstGeom prst="rect">
              <a:avLst/>
            </a:prstGeom>
          </p:spPr>
          <p:txBody>
            <a:bodyPr lIns="50800" tIns="50800" rIns="50800" bIns="50800" rtlCol="0" anchor="ctr"/>
            <a:lstStyle/>
            <a:p>
              <a:pPr algn="ctr">
                <a:lnSpc>
                  <a:spcPts val="3151"/>
                </a:lnSpc>
              </a:pPr>
              <a:endParaRPr/>
            </a:p>
          </p:txBody>
        </p:sp>
      </p:grpSp>
      <p:grpSp>
        <p:nvGrpSpPr>
          <p:cNvPr id="19" name="Group 19">
            <a:extLst>
              <a:ext uri="{FF2B5EF4-FFF2-40B4-BE49-F238E27FC236}">
                <a16:creationId xmlns:a16="http://schemas.microsoft.com/office/drawing/2014/main" id="{BA940CF8-B66D-EC6F-2742-7BE0A83C126B}"/>
              </a:ext>
            </a:extLst>
          </p:cNvPr>
          <p:cNvGrpSpPr/>
          <p:nvPr/>
        </p:nvGrpSpPr>
        <p:grpSpPr>
          <a:xfrm>
            <a:off x="9313833" y="4261030"/>
            <a:ext cx="3930676" cy="5329149"/>
            <a:chOff x="0" y="0"/>
            <a:chExt cx="1035240" cy="1403562"/>
          </a:xfrm>
        </p:grpSpPr>
        <p:sp>
          <p:nvSpPr>
            <p:cNvPr id="20" name="Freeform 20">
              <a:extLst>
                <a:ext uri="{FF2B5EF4-FFF2-40B4-BE49-F238E27FC236}">
                  <a16:creationId xmlns:a16="http://schemas.microsoft.com/office/drawing/2014/main" id="{A7359667-E1C7-BBB2-537C-638F45CB5AD6}"/>
                </a:ext>
              </a:extLst>
            </p:cNvPr>
            <p:cNvSpPr/>
            <p:nvPr/>
          </p:nvSpPr>
          <p:spPr>
            <a:xfrm>
              <a:off x="0" y="0"/>
              <a:ext cx="1035240" cy="1403562"/>
            </a:xfrm>
            <a:custGeom>
              <a:avLst/>
              <a:gdLst/>
              <a:ahLst/>
              <a:cxnLst/>
              <a:rect l="l" t="t" r="r" b="b"/>
              <a:pathLst>
                <a:path w="1035240" h="1403562">
                  <a:moveTo>
                    <a:pt x="110298" y="0"/>
                  </a:moveTo>
                  <a:lnTo>
                    <a:pt x="924941" y="0"/>
                  </a:lnTo>
                  <a:cubicBezTo>
                    <a:pt x="985857" y="0"/>
                    <a:pt x="1035240" y="49382"/>
                    <a:pt x="1035240" y="110298"/>
                  </a:cubicBezTo>
                  <a:lnTo>
                    <a:pt x="1035240" y="1293263"/>
                  </a:lnTo>
                  <a:cubicBezTo>
                    <a:pt x="1035240" y="1322516"/>
                    <a:pt x="1023619" y="1350571"/>
                    <a:pt x="1002934" y="1371256"/>
                  </a:cubicBezTo>
                  <a:cubicBezTo>
                    <a:pt x="982249" y="1391941"/>
                    <a:pt x="954194" y="1403562"/>
                    <a:pt x="924941" y="1403562"/>
                  </a:cubicBezTo>
                  <a:lnTo>
                    <a:pt x="110298" y="1403562"/>
                  </a:lnTo>
                  <a:cubicBezTo>
                    <a:pt x="49382" y="1403562"/>
                    <a:pt x="0" y="1354180"/>
                    <a:pt x="0" y="1293263"/>
                  </a:cubicBezTo>
                  <a:lnTo>
                    <a:pt x="0" y="110298"/>
                  </a:lnTo>
                  <a:cubicBezTo>
                    <a:pt x="0" y="81045"/>
                    <a:pt x="11621" y="52991"/>
                    <a:pt x="32306" y="32306"/>
                  </a:cubicBezTo>
                  <a:cubicBezTo>
                    <a:pt x="52991" y="11621"/>
                    <a:pt x="81045" y="0"/>
                    <a:pt x="110298" y="0"/>
                  </a:cubicBezTo>
                  <a:close/>
                </a:path>
              </a:pathLst>
            </a:custGeom>
            <a:gradFill rotWithShape="1">
              <a:gsLst>
                <a:gs pos="0">
                  <a:srgbClr val="000000">
                    <a:alpha val="78000"/>
                  </a:srgbClr>
                </a:gs>
                <a:gs pos="100000">
                  <a:srgbClr val="DDDDDD">
                    <a:alpha val="14820"/>
                  </a:srgbClr>
                </a:gs>
              </a:gsLst>
              <a:lin ang="2700000"/>
            </a:gradFill>
          </p:spPr>
        </p:sp>
        <p:sp>
          <p:nvSpPr>
            <p:cNvPr id="21" name="TextBox 21">
              <a:extLst>
                <a:ext uri="{FF2B5EF4-FFF2-40B4-BE49-F238E27FC236}">
                  <a16:creationId xmlns:a16="http://schemas.microsoft.com/office/drawing/2014/main" id="{E7DA1E0B-C004-F0A1-5862-1FE1A4F7794B}"/>
                </a:ext>
              </a:extLst>
            </p:cNvPr>
            <p:cNvSpPr txBox="1"/>
            <p:nvPr/>
          </p:nvSpPr>
          <p:spPr>
            <a:xfrm>
              <a:off x="0" y="-66675"/>
              <a:ext cx="1035240" cy="1470237"/>
            </a:xfrm>
            <a:prstGeom prst="rect">
              <a:avLst/>
            </a:prstGeom>
          </p:spPr>
          <p:txBody>
            <a:bodyPr lIns="50800" tIns="50800" rIns="50800" bIns="50800" rtlCol="0" anchor="ctr"/>
            <a:lstStyle/>
            <a:p>
              <a:pPr algn="ctr">
                <a:lnSpc>
                  <a:spcPts val="3151"/>
                </a:lnSpc>
              </a:pPr>
              <a:endParaRPr/>
            </a:p>
          </p:txBody>
        </p:sp>
      </p:grpSp>
      <p:grpSp>
        <p:nvGrpSpPr>
          <p:cNvPr id="22" name="Group 22">
            <a:extLst>
              <a:ext uri="{FF2B5EF4-FFF2-40B4-BE49-F238E27FC236}">
                <a16:creationId xmlns:a16="http://schemas.microsoft.com/office/drawing/2014/main" id="{5D9D0426-1637-1CB0-6C9F-8DB55508B62A}"/>
              </a:ext>
            </a:extLst>
          </p:cNvPr>
          <p:cNvGrpSpPr/>
          <p:nvPr/>
        </p:nvGrpSpPr>
        <p:grpSpPr>
          <a:xfrm>
            <a:off x="13569287" y="4261030"/>
            <a:ext cx="3930676" cy="5329149"/>
            <a:chOff x="0" y="0"/>
            <a:chExt cx="1035240" cy="1403562"/>
          </a:xfrm>
        </p:grpSpPr>
        <p:sp>
          <p:nvSpPr>
            <p:cNvPr id="23" name="Freeform 23">
              <a:extLst>
                <a:ext uri="{FF2B5EF4-FFF2-40B4-BE49-F238E27FC236}">
                  <a16:creationId xmlns:a16="http://schemas.microsoft.com/office/drawing/2014/main" id="{A0E705C6-3D9B-FCBD-B24C-315C791572AA}"/>
                </a:ext>
              </a:extLst>
            </p:cNvPr>
            <p:cNvSpPr/>
            <p:nvPr/>
          </p:nvSpPr>
          <p:spPr>
            <a:xfrm>
              <a:off x="0" y="0"/>
              <a:ext cx="1035240" cy="1403562"/>
            </a:xfrm>
            <a:custGeom>
              <a:avLst/>
              <a:gdLst/>
              <a:ahLst/>
              <a:cxnLst/>
              <a:rect l="l" t="t" r="r" b="b"/>
              <a:pathLst>
                <a:path w="1035240" h="1403562">
                  <a:moveTo>
                    <a:pt x="110298" y="0"/>
                  </a:moveTo>
                  <a:lnTo>
                    <a:pt x="924941" y="0"/>
                  </a:lnTo>
                  <a:cubicBezTo>
                    <a:pt x="985857" y="0"/>
                    <a:pt x="1035240" y="49382"/>
                    <a:pt x="1035240" y="110298"/>
                  </a:cubicBezTo>
                  <a:lnTo>
                    <a:pt x="1035240" y="1293263"/>
                  </a:lnTo>
                  <a:cubicBezTo>
                    <a:pt x="1035240" y="1322516"/>
                    <a:pt x="1023619" y="1350571"/>
                    <a:pt x="1002934" y="1371256"/>
                  </a:cubicBezTo>
                  <a:cubicBezTo>
                    <a:pt x="982249" y="1391941"/>
                    <a:pt x="954194" y="1403562"/>
                    <a:pt x="924941" y="1403562"/>
                  </a:cubicBezTo>
                  <a:lnTo>
                    <a:pt x="110298" y="1403562"/>
                  </a:lnTo>
                  <a:cubicBezTo>
                    <a:pt x="49382" y="1403562"/>
                    <a:pt x="0" y="1354180"/>
                    <a:pt x="0" y="1293263"/>
                  </a:cubicBezTo>
                  <a:lnTo>
                    <a:pt x="0" y="110298"/>
                  </a:lnTo>
                  <a:cubicBezTo>
                    <a:pt x="0" y="81045"/>
                    <a:pt x="11621" y="52991"/>
                    <a:pt x="32306" y="32306"/>
                  </a:cubicBezTo>
                  <a:cubicBezTo>
                    <a:pt x="52991" y="11621"/>
                    <a:pt x="81045" y="0"/>
                    <a:pt x="110298" y="0"/>
                  </a:cubicBezTo>
                  <a:close/>
                </a:path>
              </a:pathLst>
            </a:custGeom>
            <a:gradFill rotWithShape="1">
              <a:gsLst>
                <a:gs pos="0">
                  <a:srgbClr val="000000">
                    <a:alpha val="78000"/>
                  </a:srgbClr>
                </a:gs>
                <a:gs pos="100000">
                  <a:srgbClr val="DDDDDD">
                    <a:alpha val="14820"/>
                  </a:srgbClr>
                </a:gs>
              </a:gsLst>
              <a:lin ang="2700000"/>
            </a:gradFill>
          </p:spPr>
        </p:sp>
        <p:sp>
          <p:nvSpPr>
            <p:cNvPr id="24" name="TextBox 24">
              <a:extLst>
                <a:ext uri="{FF2B5EF4-FFF2-40B4-BE49-F238E27FC236}">
                  <a16:creationId xmlns:a16="http://schemas.microsoft.com/office/drawing/2014/main" id="{84BA9383-ABCC-80A8-2BBB-7A5404341F0A}"/>
                </a:ext>
              </a:extLst>
            </p:cNvPr>
            <p:cNvSpPr txBox="1"/>
            <p:nvPr/>
          </p:nvSpPr>
          <p:spPr>
            <a:xfrm>
              <a:off x="0" y="-66675"/>
              <a:ext cx="1035240" cy="1470237"/>
            </a:xfrm>
            <a:prstGeom prst="rect">
              <a:avLst/>
            </a:prstGeom>
          </p:spPr>
          <p:txBody>
            <a:bodyPr lIns="50800" tIns="50800" rIns="50800" bIns="50800" rtlCol="0" anchor="ctr"/>
            <a:lstStyle/>
            <a:p>
              <a:pPr algn="ctr">
                <a:lnSpc>
                  <a:spcPts val="3151"/>
                </a:lnSpc>
              </a:pPr>
              <a:endParaRPr/>
            </a:p>
          </p:txBody>
        </p:sp>
      </p:grpSp>
      <p:sp>
        <p:nvSpPr>
          <p:cNvPr id="25" name="TextBox 25">
            <a:extLst>
              <a:ext uri="{FF2B5EF4-FFF2-40B4-BE49-F238E27FC236}">
                <a16:creationId xmlns:a16="http://schemas.microsoft.com/office/drawing/2014/main" id="{EF80C049-B59A-A21E-7FC1-C25E4FD5799C}"/>
              </a:ext>
            </a:extLst>
          </p:cNvPr>
          <p:cNvSpPr txBox="1"/>
          <p:nvPr/>
        </p:nvSpPr>
        <p:spPr>
          <a:xfrm>
            <a:off x="1363845" y="806197"/>
            <a:ext cx="2685498" cy="405192"/>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Ultra-Bold"/>
                <a:ea typeface="Muli Ultra-Bold"/>
                <a:cs typeface="Muli Ultra-Bold"/>
                <a:sym typeface="Muli Ultra-Bold"/>
              </a:rPr>
              <a:t>Optimization </a:t>
            </a:r>
          </a:p>
        </p:txBody>
      </p:sp>
      <p:sp>
        <p:nvSpPr>
          <p:cNvPr id="26" name="TextBox 26">
            <a:extLst>
              <a:ext uri="{FF2B5EF4-FFF2-40B4-BE49-F238E27FC236}">
                <a16:creationId xmlns:a16="http://schemas.microsoft.com/office/drawing/2014/main" id="{67D4E4F2-7DD7-A291-0A56-EF37CD056DE8}"/>
              </a:ext>
            </a:extLst>
          </p:cNvPr>
          <p:cNvSpPr txBox="1"/>
          <p:nvPr/>
        </p:nvSpPr>
        <p:spPr>
          <a:xfrm>
            <a:off x="839540" y="4680204"/>
            <a:ext cx="3859568" cy="463296"/>
          </a:xfrm>
          <a:prstGeom prst="rect">
            <a:avLst/>
          </a:prstGeom>
        </p:spPr>
        <p:txBody>
          <a:bodyPr lIns="0" tIns="0" rIns="0" bIns="0" rtlCol="0" anchor="t">
            <a:spAutoFit/>
          </a:bodyPr>
          <a:lstStyle/>
          <a:p>
            <a:pPr algn="ctr">
              <a:lnSpc>
                <a:spcPts val="3672"/>
              </a:lnSpc>
            </a:pPr>
            <a:r>
              <a:rPr lang="en-US" sz="3600" b="1" spc="-162" dirty="0">
                <a:solidFill>
                  <a:srgbClr val="FFFFFF"/>
                </a:solidFill>
                <a:latin typeface="Muli Bold"/>
                <a:ea typeface="Muli Bold"/>
                <a:cs typeface="Muli Bold"/>
                <a:sym typeface="Muli Bold"/>
              </a:rPr>
              <a:t>Chu Anh </a:t>
            </a:r>
            <a:r>
              <a:rPr lang="en-US" sz="3600" b="1" spc="-162" dirty="0" err="1">
                <a:solidFill>
                  <a:srgbClr val="FFFFFF"/>
                </a:solidFill>
                <a:latin typeface="Muli Bold"/>
                <a:ea typeface="Muli Bold"/>
                <a:cs typeface="Muli Bold"/>
                <a:sym typeface="Muli Bold"/>
              </a:rPr>
              <a:t>Đức</a:t>
            </a:r>
            <a:endParaRPr lang="en-US" sz="3600" b="1" spc="-162" dirty="0">
              <a:solidFill>
                <a:srgbClr val="FFFFFF"/>
              </a:solidFill>
              <a:latin typeface="Muli Bold"/>
              <a:ea typeface="Muli Bold"/>
              <a:cs typeface="Muli Bold"/>
              <a:sym typeface="Muli Bold"/>
            </a:endParaRPr>
          </a:p>
        </p:txBody>
      </p:sp>
      <p:sp>
        <p:nvSpPr>
          <p:cNvPr id="27" name="TextBox 27">
            <a:extLst>
              <a:ext uri="{FF2B5EF4-FFF2-40B4-BE49-F238E27FC236}">
                <a16:creationId xmlns:a16="http://schemas.microsoft.com/office/drawing/2014/main" id="{EC951385-2B9D-9202-9F48-889045D5189C}"/>
              </a:ext>
            </a:extLst>
          </p:cNvPr>
          <p:cNvSpPr txBox="1"/>
          <p:nvPr/>
        </p:nvSpPr>
        <p:spPr>
          <a:xfrm>
            <a:off x="5124866" y="4680204"/>
            <a:ext cx="3859568" cy="463296"/>
          </a:xfrm>
          <a:prstGeom prst="rect">
            <a:avLst/>
          </a:prstGeom>
        </p:spPr>
        <p:txBody>
          <a:bodyPr lIns="0" tIns="0" rIns="0" bIns="0" rtlCol="0" anchor="t">
            <a:spAutoFit/>
          </a:bodyPr>
          <a:lstStyle/>
          <a:p>
            <a:pPr algn="ctr">
              <a:lnSpc>
                <a:spcPts val="3672"/>
              </a:lnSpc>
            </a:pPr>
            <a:r>
              <a:rPr lang="en-US" sz="3600" b="1" spc="-162">
                <a:solidFill>
                  <a:srgbClr val="FFFFFF"/>
                </a:solidFill>
                <a:latin typeface="Muli Bold"/>
                <a:ea typeface="Muli Bold"/>
                <a:cs typeface="Muli Bold"/>
                <a:sym typeface="Muli Bold"/>
              </a:rPr>
              <a:t>Nguyễn Đức Kiên</a:t>
            </a:r>
          </a:p>
        </p:txBody>
      </p:sp>
      <p:sp>
        <p:nvSpPr>
          <p:cNvPr id="28" name="TextBox 28">
            <a:extLst>
              <a:ext uri="{FF2B5EF4-FFF2-40B4-BE49-F238E27FC236}">
                <a16:creationId xmlns:a16="http://schemas.microsoft.com/office/drawing/2014/main" id="{6251078B-2E1D-9846-2D51-A7940F1442AD}"/>
              </a:ext>
            </a:extLst>
          </p:cNvPr>
          <p:cNvSpPr txBox="1"/>
          <p:nvPr/>
        </p:nvSpPr>
        <p:spPr>
          <a:xfrm>
            <a:off x="9312904" y="4452747"/>
            <a:ext cx="3859568" cy="908685"/>
          </a:xfrm>
          <a:prstGeom prst="rect">
            <a:avLst/>
          </a:prstGeom>
        </p:spPr>
        <p:txBody>
          <a:bodyPr lIns="0" tIns="0" rIns="0" bIns="0" rtlCol="0" anchor="t">
            <a:spAutoFit/>
          </a:bodyPr>
          <a:lstStyle/>
          <a:p>
            <a:pPr algn="ctr">
              <a:lnSpc>
                <a:spcPts val="3570"/>
              </a:lnSpc>
            </a:pPr>
            <a:r>
              <a:rPr lang="en-US" sz="3500" b="1" spc="-157">
                <a:solidFill>
                  <a:srgbClr val="FFFFFF"/>
                </a:solidFill>
                <a:latin typeface="Muli Bold"/>
                <a:ea typeface="Muli Bold"/>
                <a:cs typeface="Muli Bold"/>
                <a:sym typeface="Muli Bold"/>
              </a:rPr>
              <a:t>Lương Xuân Nguyên</a:t>
            </a:r>
          </a:p>
        </p:txBody>
      </p:sp>
      <p:sp>
        <p:nvSpPr>
          <p:cNvPr id="29" name="TextBox 29">
            <a:extLst>
              <a:ext uri="{FF2B5EF4-FFF2-40B4-BE49-F238E27FC236}">
                <a16:creationId xmlns:a16="http://schemas.microsoft.com/office/drawing/2014/main" id="{AF4EC63F-38AF-09DE-DD5B-334AF5B38F06}"/>
              </a:ext>
            </a:extLst>
          </p:cNvPr>
          <p:cNvSpPr txBox="1"/>
          <p:nvPr/>
        </p:nvSpPr>
        <p:spPr>
          <a:xfrm>
            <a:off x="13604841" y="4680204"/>
            <a:ext cx="3859568" cy="463296"/>
          </a:xfrm>
          <a:prstGeom prst="rect">
            <a:avLst/>
          </a:prstGeom>
        </p:spPr>
        <p:txBody>
          <a:bodyPr lIns="0" tIns="0" rIns="0" bIns="0" rtlCol="0" anchor="t">
            <a:spAutoFit/>
          </a:bodyPr>
          <a:lstStyle/>
          <a:p>
            <a:pPr algn="ctr">
              <a:lnSpc>
                <a:spcPts val="3672"/>
              </a:lnSpc>
            </a:pPr>
            <a:r>
              <a:rPr lang="en-US" sz="3600" b="1" spc="-162">
                <a:solidFill>
                  <a:srgbClr val="FFFFFF"/>
                </a:solidFill>
                <a:latin typeface="Muli Bold"/>
                <a:ea typeface="Muli Bold"/>
                <a:cs typeface="Muli Bold"/>
                <a:sym typeface="Muli Bold"/>
              </a:rPr>
              <a:t>Trần Tiến Sơn</a:t>
            </a:r>
          </a:p>
        </p:txBody>
      </p:sp>
      <p:sp>
        <p:nvSpPr>
          <p:cNvPr id="30" name="TextBox 30">
            <a:extLst>
              <a:ext uri="{FF2B5EF4-FFF2-40B4-BE49-F238E27FC236}">
                <a16:creationId xmlns:a16="http://schemas.microsoft.com/office/drawing/2014/main" id="{00ADE402-0D66-86A4-7778-2CA7A5474D44}"/>
              </a:ext>
            </a:extLst>
          </p:cNvPr>
          <p:cNvSpPr txBox="1"/>
          <p:nvPr/>
        </p:nvSpPr>
        <p:spPr>
          <a:xfrm>
            <a:off x="9313833" y="5430391"/>
            <a:ext cx="3930676" cy="424815"/>
          </a:xfrm>
          <a:prstGeom prst="rect">
            <a:avLst/>
          </a:prstGeom>
        </p:spPr>
        <p:txBody>
          <a:bodyPr lIns="0" tIns="0" rIns="0" bIns="0" rtlCol="0" anchor="t">
            <a:spAutoFit/>
          </a:bodyPr>
          <a:lstStyle/>
          <a:p>
            <a:pPr algn="ctr">
              <a:lnSpc>
                <a:spcPts val="3359"/>
              </a:lnSpc>
            </a:pPr>
            <a:r>
              <a:rPr lang="en-US" sz="2400">
                <a:solidFill>
                  <a:srgbClr val="FFFFFF"/>
                </a:solidFill>
                <a:latin typeface="Poppins"/>
                <a:ea typeface="Poppins"/>
                <a:cs typeface="Poppins"/>
                <a:sym typeface="Poppins"/>
              </a:rPr>
              <a:t>20230088</a:t>
            </a:r>
          </a:p>
        </p:txBody>
      </p:sp>
      <p:sp>
        <p:nvSpPr>
          <p:cNvPr id="31" name="TextBox 31">
            <a:extLst>
              <a:ext uri="{FF2B5EF4-FFF2-40B4-BE49-F238E27FC236}">
                <a16:creationId xmlns:a16="http://schemas.microsoft.com/office/drawing/2014/main" id="{8545D9AF-FB1F-9F70-0814-A75B53E8CE93}"/>
              </a:ext>
            </a:extLst>
          </p:cNvPr>
          <p:cNvSpPr txBox="1"/>
          <p:nvPr/>
        </p:nvSpPr>
        <p:spPr>
          <a:xfrm>
            <a:off x="5053758" y="5430391"/>
            <a:ext cx="3930676" cy="424815"/>
          </a:xfrm>
          <a:prstGeom prst="rect">
            <a:avLst/>
          </a:prstGeom>
        </p:spPr>
        <p:txBody>
          <a:bodyPr lIns="0" tIns="0" rIns="0" bIns="0" rtlCol="0" anchor="t">
            <a:spAutoFit/>
          </a:bodyPr>
          <a:lstStyle/>
          <a:p>
            <a:pPr algn="ctr">
              <a:lnSpc>
                <a:spcPts val="3359"/>
              </a:lnSpc>
            </a:pPr>
            <a:r>
              <a:rPr lang="en-US" sz="2400">
                <a:solidFill>
                  <a:srgbClr val="FFFFFF"/>
                </a:solidFill>
                <a:latin typeface="Poppins"/>
                <a:ea typeface="Poppins"/>
                <a:cs typeface="Poppins"/>
                <a:sym typeface="Poppins"/>
              </a:rPr>
              <a:t>20235597</a:t>
            </a:r>
          </a:p>
        </p:txBody>
      </p:sp>
      <p:sp>
        <p:nvSpPr>
          <p:cNvPr id="32" name="TextBox 32">
            <a:extLst>
              <a:ext uri="{FF2B5EF4-FFF2-40B4-BE49-F238E27FC236}">
                <a16:creationId xmlns:a16="http://schemas.microsoft.com/office/drawing/2014/main" id="{02A8F82D-642E-A6B4-5773-0076DDED01BD}"/>
              </a:ext>
            </a:extLst>
          </p:cNvPr>
          <p:cNvSpPr txBox="1"/>
          <p:nvPr/>
        </p:nvSpPr>
        <p:spPr>
          <a:xfrm>
            <a:off x="741256" y="5430391"/>
            <a:ext cx="3930676" cy="424815"/>
          </a:xfrm>
          <a:prstGeom prst="rect">
            <a:avLst/>
          </a:prstGeom>
        </p:spPr>
        <p:txBody>
          <a:bodyPr lIns="0" tIns="0" rIns="0" bIns="0" rtlCol="0" anchor="t">
            <a:spAutoFit/>
          </a:bodyPr>
          <a:lstStyle/>
          <a:p>
            <a:pPr algn="ctr">
              <a:lnSpc>
                <a:spcPts val="3359"/>
              </a:lnSpc>
            </a:pPr>
            <a:r>
              <a:rPr lang="en-US" sz="2400" dirty="0">
                <a:solidFill>
                  <a:srgbClr val="FFFFFF"/>
                </a:solidFill>
                <a:latin typeface="Poppins"/>
                <a:ea typeface="Poppins"/>
                <a:cs typeface="Poppins"/>
                <a:sym typeface="Poppins"/>
              </a:rPr>
              <a:t>20230081</a:t>
            </a:r>
          </a:p>
        </p:txBody>
      </p:sp>
      <p:sp>
        <p:nvSpPr>
          <p:cNvPr id="33" name="TextBox 33">
            <a:extLst>
              <a:ext uri="{FF2B5EF4-FFF2-40B4-BE49-F238E27FC236}">
                <a16:creationId xmlns:a16="http://schemas.microsoft.com/office/drawing/2014/main" id="{0E4C04B6-7753-2C76-6398-525DFD771BF9}"/>
              </a:ext>
            </a:extLst>
          </p:cNvPr>
          <p:cNvSpPr txBox="1"/>
          <p:nvPr/>
        </p:nvSpPr>
        <p:spPr>
          <a:xfrm>
            <a:off x="13577884" y="5430391"/>
            <a:ext cx="3930676" cy="424815"/>
          </a:xfrm>
          <a:prstGeom prst="rect">
            <a:avLst/>
          </a:prstGeom>
        </p:spPr>
        <p:txBody>
          <a:bodyPr lIns="0" tIns="0" rIns="0" bIns="0" rtlCol="0" anchor="t">
            <a:spAutoFit/>
          </a:bodyPr>
          <a:lstStyle/>
          <a:p>
            <a:pPr algn="ctr">
              <a:lnSpc>
                <a:spcPts val="3359"/>
              </a:lnSpc>
            </a:pPr>
            <a:r>
              <a:rPr lang="en-US" sz="2400">
                <a:solidFill>
                  <a:srgbClr val="FFFFFF"/>
                </a:solidFill>
                <a:latin typeface="Poppins"/>
                <a:ea typeface="Poppins"/>
                <a:cs typeface="Poppins"/>
                <a:sym typeface="Poppins"/>
              </a:rPr>
              <a:t>20235620</a:t>
            </a:r>
          </a:p>
        </p:txBody>
      </p:sp>
      <p:sp>
        <p:nvSpPr>
          <p:cNvPr id="34" name="TextBox 20">
            <a:extLst>
              <a:ext uri="{FF2B5EF4-FFF2-40B4-BE49-F238E27FC236}">
                <a16:creationId xmlns:a16="http://schemas.microsoft.com/office/drawing/2014/main" id="{94A50F4C-3414-7BBC-DFA0-B74BEC2D8141}"/>
              </a:ext>
            </a:extLst>
          </p:cNvPr>
          <p:cNvSpPr txBox="1"/>
          <p:nvPr/>
        </p:nvSpPr>
        <p:spPr>
          <a:xfrm>
            <a:off x="877640" y="6062944"/>
            <a:ext cx="3794292" cy="2607637"/>
          </a:xfrm>
          <a:prstGeom prst="rect">
            <a:avLst/>
          </a:prstGeom>
        </p:spPr>
        <p:txBody>
          <a:bodyPr wrap="square" lIns="0" tIns="0" rIns="0" bIns="0" rtlCol="0" anchor="t">
            <a:spAutoFit/>
          </a:bodyPr>
          <a:lstStyle/>
          <a:p>
            <a:pPr marL="716280" marR="0" lvl="1" indent="-4572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CP solver</a:t>
            </a:r>
          </a:p>
          <a:p>
            <a:pPr marL="716280" marR="0" lvl="1" indent="-4572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r>
              <a:rPr lang="en-US" sz="2800" noProof="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Analyze and draw graphs from the inputs and outputs</a:t>
            </a:r>
            <a:endPar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a:p>
            <a:pPr marL="716280" marR="0" lvl="1" indent="-4572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p:txBody>
      </p:sp>
      <p:sp>
        <p:nvSpPr>
          <p:cNvPr id="35" name="TextBox 20">
            <a:extLst>
              <a:ext uri="{FF2B5EF4-FFF2-40B4-BE49-F238E27FC236}">
                <a16:creationId xmlns:a16="http://schemas.microsoft.com/office/drawing/2014/main" id="{21F314BB-D274-7C9B-EF0A-C9130C86A2C8}"/>
              </a:ext>
            </a:extLst>
          </p:cNvPr>
          <p:cNvSpPr txBox="1"/>
          <p:nvPr/>
        </p:nvSpPr>
        <p:spPr>
          <a:xfrm>
            <a:off x="5049781" y="6036096"/>
            <a:ext cx="3794292" cy="2171620"/>
          </a:xfrm>
          <a:prstGeom prst="rect">
            <a:avLst/>
          </a:prstGeom>
        </p:spPr>
        <p:txBody>
          <a:bodyPr wrap="square" lIns="0" tIns="0" rIns="0" bIns="0" rtlCol="0" anchor="t">
            <a:spAutoFit/>
          </a:bodyPr>
          <a:lstStyle/>
          <a:p>
            <a:pPr marL="716280" marR="0" lvl="1" indent="-4572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Heuristic solver</a:t>
            </a:r>
          </a:p>
          <a:p>
            <a:pPr marL="716280" marR="0" lvl="1" indent="-4572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r>
              <a:rPr lang="en-US" sz="28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Generate input with varying levels of difficulties</a:t>
            </a:r>
            <a:endPar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p:txBody>
      </p:sp>
      <p:sp>
        <p:nvSpPr>
          <p:cNvPr id="36" name="TextBox 20">
            <a:extLst>
              <a:ext uri="{FF2B5EF4-FFF2-40B4-BE49-F238E27FC236}">
                <a16:creationId xmlns:a16="http://schemas.microsoft.com/office/drawing/2014/main" id="{F4EB1CB7-B26F-621F-78AB-A6ACF43F7BAC}"/>
              </a:ext>
            </a:extLst>
          </p:cNvPr>
          <p:cNvSpPr txBox="1"/>
          <p:nvPr/>
        </p:nvSpPr>
        <p:spPr>
          <a:xfrm>
            <a:off x="9337320" y="6042084"/>
            <a:ext cx="3794292" cy="1735603"/>
          </a:xfrm>
          <a:prstGeom prst="rect">
            <a:avLst/>
          </a:prstGeom>
        </p:spPr>
        <p:txBody>
          <a:bodyPr wrap="square" lIns="0" tIns="0" rIns="0" bIns="0" rtlCol="0" anchor="t">
            <a:spAutoFit/>
          </a:bodyPr>
          <a:lstStyle/>
          <a:p>
            <a:pPr marL="716280" marR="0" lvl="1" indent="-4572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r>
              <a:rPr lang="en-US" sz="28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Heuristic</a:t>
            </a:r>
            <a:r>
              <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solver</a:t>
            </a:r>
          </a:p>
          <a:p>
            <a:pPr marL="716280" marR="0" lvl="1" indent="-4572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r>
              <a:rPr lang="en-US" sz="28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Work with the entire team to write a report</a:t>
            </a:r>
            <a:endPar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p:txBody>
      </p:sp>
      <p:sp>
        <p:nvSpPr>
          <p:cNvPr id="37" name="TextBox 20">
            <a:extLst>
              <a:ext uri="{FF2B5EF4-FFF2-40B4-BE49-F238E27FC236}">
                <a16:creationId xmlns:a16="http://schemas.microsoft.com/office/drawing/2014/main" id="{F788057C-C069-55DD-5CFB-8780510D803C}"/>
              </a:ext>
            </a:extLst>
          </p:cNvPr>
          <p:cNvSpPr txBox="1"/>
          <p:nvPr/>
        </p:nvSpPr>
        <p:spPr>
          <a:xfrm>
            <a:off x="13604841" y="5935456"/>
            <a:ext cx="3794292" cy="2607637"/>
          </a:xfrm>
          <a:prstGeom prst="rect">
            <a:avLst/>
          </a:prstGeom>
        </p:spPr>
        <p:txBody>
          <a:bodyPr wrap="square" lIns="0" tIns="0" rIns="0" bIns="0" rtlCol="0" anchor="t">
            <a:spAutoFit/>
          </a:bodyPr>
          <a:lstStyle/>
          <a:p>
            <a:pPr marL="716280" marR="0" lvl="1" indent="-4572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MIP solver</a:t>
            </a:r>
          </a:p>
          <a:p>
            <a:pPr marL="716280" marR="0" lvl="1" indent="-4572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r>
              <a:rPr lang="en-US" sz="28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Create the presentation through the report</a:t>
            </a:r>
            <a:endPar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a:p>
            <a:pPr marL="716280" marR="0" lvl="1" indent="-457200" algn="l" defTabSz="914400" rtl="0" eaLnBrk="1" fontAlgn="auto" latinLnBrk="0" hangingPunct="1">
              <a:lnSpc>
                <a:spcPts val="3359"/>
              </a:lnSpc>
              <a:spcBef>
                <a:spcPts val="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endParaRPr>
          </a:p>
        </p:txBody>
      </p:sp>
    </p:spTree>
    <p:extLst>
      <p:ext uri="{BB962C8B-B14F-4D97-AF65-F5344CB8AC3E}">
        <p14:creationId xmlns:p14="http://schemas.microsoft.com/office/powerpoint/2010/main" val="858566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500"/>
                                        <p:tgtEl>
                                          <p:spTgt spid="3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500"/>
                                        <p:tgtEl>
                                          <p:spTgt spid="2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500"/>
                                        <p:tgtEl>
                                          <p:spTgt spid="3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fade">
                                      <p:cBhvr>
                                        <p:cTn id="37" dur="500"/>
                                        <p:tgtEl>
                                          <p:spTgt spid="3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6"/>
                                        </p:tgtEl>
                                        <p:attrNameLst>
                                          <p:attrName>style.visibility</p:attrName>
                                        </p:attrNameLst>
                                      </p:cBhvr>
                                      <p:to>
                                        <p:strVal val="visible"/>
                                      </p:to>
                                    </p:set>
                                    <p:animEffect transition="in" filter="fade">
                                      <p:cBhvr>
                                        <p:cTn id="40" dur="500"/>
                                        <p:tgtEl>
                                          <p:spTgt spid="3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6" grpId="0"/>
      <p:bldP spid="27" grpId="0"/>
      <p:bldP spid="28" grpId="0"/>
      <p:bldP spid="29" grpId="0"/>
      <p:bldP spid="30" grpId="0"/>
      <p:bldP spid="31" grpId="0"/>
      <p:bldP spid="32" grpId="0"/>
      <p:bldP spid="33" grpId="0"/>
      <p:bldP spid="34" grpId="0"/>
      <p:bldP spid="35" grpId="0"/>
      <p:bldP spid="36" grpId="0"/>
      <p:bldP spid="3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803986" y="4261030"/>
            <a:ext cx="3930676" cy="5329149"/>
            <a:chOff x="0" y="0"/>
            <a:chExt cx="1035240" cy="1403562"/>
          </a:xfrm>
        </p:grpSpPr>
        <p:sp>
          <p:nvSpPr>
            <p:cNvPr id="4" name="Freeform 4"/>
            <p:cNvSpPr/>
            <p:nvPr/>
          </p:nvSpPr>
          <p:spPr>
            <a:xfrm>
              <a:off x="0" y="0"/>
              <a:ext cx="1035240" cy="1403562"/>
            </a:xfrm>
            <a:custGeom>
              <a:avLst/>
              <a:gdLst/>
              <a:ahLst/>
              <a:cxnLst/>
              <a:rect l="l" t="t" r="r" b="b"/>
              <a:pathLst>
                <a:path w="1035240" h="1403562">
                  <a:moveTo>
                    <a:pt x="110298" y="0"/>
                  </a:moveTo>
                  <a:lnTo>
                    <a:pt x="924941" y="0"/>
                  </a:lnTo>
                  <a:cubicBezTo>
                    <a:pt x="985857" y="0"/>
                    <a:pt x="1035240" y="49382"/>
                    <a:pt x="1035240" y="110298"/>
                  </a:cubicBezTo>
                  <a:lnTo>
                    <a:pt x="1035240" y="1293263"/>
                  </a:lnTo>
                  <a:cubicBezTo>
                    <a:pt x="1035240" y="1322516"/>
                    <a:pt x="1023619" y="1350571"/>
                    <a:pt x="1002934" y="1371256"/>
                  </a:cubicBezTo>
                  <a:cubicBezTo>
                    <a:pt x="982249" y="1391941"/>
                    <a:pt x="954194" y="1403562"/>
                    <a:pt x="924941" y="1403562"/>
                  </a:cubicBezTo>
                  <a:lnTo>
                    <a:pt x="110298" y="1403562"/>
                  </a:lnTo>
                  <a:cubicBezTo>
                    <a:pt x="49382" y="1403562"/>
                    <a:pt x="0" y="1354180"/>
                    <a:pt x="0" y="1293263"/>
                  </a:cubicBezTo>
                  <a:lnTo>
                    <a:pt x="0" y="110298"/>
                  </a:lnTo>
                  <a:cubicBezTo>
                    <a:pt x="0" y="81045"/>
                    <a:pt x="11621" y="52991"/>
                    <a:pt x="32306" y="32306"/>
                  </a:cubicBezTo>
                  <a:cubicBezTo>
                    <a:pt x="52991" y="11621"/>
                    <a:pt x="81045" y="0"/>
                    <a:pt x="110298" y="0"/>
                  </a:cubicBezTo>
                  <a:close/>
                </a:path>
              </a:pathLst>
            </a:custGeom>
            <a:gradFill rotWithShape="1">
              <a:gsLst>
                <a:gs pos="0">
                  <a:srgbClr val="000000">
                    <a:alpha val="78000"/>
                  </a:srgbClr>
                </a:gs>
                <a:gs pos="100000">
                  <a:srgbClr val="DDDDDD">
                    <a:alpha val="14820"/>
                  </a:srgbClr>
                </a:gs>
              </a:gsLst>
              <a:lin ang="2700000"/>
            </a:gradFill>
          </p:spPr>
        </p:sp>
        <p:sp>
          <p:nvSpPr>
            <p:cNvPr id="5" name="TextBox 5"/>
            <p:cNvSpPr txBox="1"/>
            <p:nvPr/>
          </p:nvSpPr>
          <p:spPr>
            <a:xfrm>
              <a:off x="0" y="-66675"/>
              <a:ext cx="1035240" cy="1470237"/>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803986" y="2060078"/>
            <a:ext cx="8641761" cy="1549861"/>
            <a:chOff x="0" y="0"/>
            <a:chExt cx="2276019" cy="408194"/>
          </a:xfrm>
        </p:grpSpPr>
        <p:sp>
          <p:nvSpPr>
            <p:cNvPr id="7" name="Freeform 7"/>
            <p:cNvSpPr/>
            <p:nvPr/>
          </p:nvSpPr>
          <p:spPr>
            <a:xfrm>
              <a:off x="0" y="0"/>
              <a:ext cx="2276019" cy="408194"/>
            </a:xfrm>
            <a:custGeom>
              <a:avLst/>
              <a:gdLst/>
              <a:ahLst/>
              <a:cxnLst/>
              <a:rect l="l" t="t" r="r" b="b"/>
              <a:pathLst>
                <a:path w="2276019" h="408194">
                  <a:moveTo>
                    <a:pt x="50169" y="0"/>
                  </a:moveTo>
                  <a:lnTo>
                    <a:pt x="2225851" y="0"/>
                  </a:lnTo>
                  <a:cubicBezTo>
                    <a:pt x="2239156" y="0"/>
                    <a:pt x="2251917" y="5286"/>
                    <a:pt x="2261325" y="14694"/>
                  </a:cubicBezTo>
                  <a:cubicBezTo>
                    <a:pt x="2270734" y="24103"/>
                    <a:pt x="2276019" y="36863"/>
                    <a:pt x="2276019" y="50169"/>
                  </a:cubicBezTo>
                  <a:lnTo>
                    <a:pt x="2276019" y="358025"/>
                  </a:lnTo>
                  <a:cubicBezTo>
                    <a:pt x="2276019" y="371330"/>
                    <a:pt x="2270734" y="384091"/>
                    <a:pt x="2261325" y="393500"/>
                  </a:cubicBezTo>
                  <a:cubicBezTo>
                    <a:pt x="2251917" y="402908"/>
                    <a:pt x="2239156" y="408194"/>
                    <a:pt x="2225851" y="408194"/>
                  </a:cubicBezTo>
                  <a:lnTo>
                    <a:pt x="50169" y="408194"/>
                  </a:lnTo>
                  <a:cubicBezTo>
                    <a:pt x="22461" y="408194"/>
                    <a:pt x="0" y="385732"/>
                    <a:pt x="0" y="358025"/>
                  </a:cubicBezTo>
                  <a:lnTo>
                    <a:pt x="0" y="50169"/>
                  </a:lnTo>
                  <a:cubicBezTo>
                    <a:pt x="0" y="36863"/>
                    <a:pt x="5286" y="24103"/>
                    <a:pt x="14694" y="14694"/>
                  </a:cubicBezTo>
                  <a:cubicBezTo>
                    <a:pt x="24103" y="5286"/>
                    <a:pt x="36863" y="0"/>
                    <a:pt x="50169"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8" name="TextBox 8"/>
            <p:cNvSpPr txBox="1"/>
            <p:nvPr/>
          </p:nvSpPr>
          <p:spPr>
            <a:xfrm>
              <a:off x="0" y="-66675"/>
              <a:ext cx="2276019" cy="474869"/>
            </a:xfrm>
            <a:prstGeom prst="rect">
              <a:avLst/>
            </a:prstGeom>
          </p:spPr>
          <p:txBody>
            <a:bodyPr lIns="50800" tIns="50800" rIns="50800" bIns="50800" rtlCol="0" anchor="ctr"/>
            <a:lstStyle/>
            <a:p>
              <a:pPr algn="ctr">
                <a:lnSpc>
                  <a:spcPts val="3151"/>
                </a:lnSpc>
              </a:pPr>
              <a:endParaRPr/>
            </a:p>
          </p:txBody>
        </p:sp>
      </p:grpSp>
      <p:grpSp>
        <p:nvGrpSpPr>
          <p:cNvPr id="9" name="Group 9"/>
          <p:cNvGrpSpPr/>
          <p:nvPr/>
        </p:nvGrpSpPr>
        <p:grpSpPr>
          <a:xfrm>
            <a:off x="9964385" y="2060078"/>
            <a:ext cx="7524688" cy="1549861"/>
            <a:chOff x="0" y="0"/>
            <a:chExt cx="1165771" cy="240114"/>
          </a:xfrm>
        </p:grpSpPr>
        <p:sp>
          <p:nvSpPr>
            <p:cNvPr id="10" name="Freeform 10"/>
            <p:cNvSpPr/>
            <p:nvPr/>
          </p:nvSpPr>
          <p:spPr>
            <a:xfrm>
              <a:off x="0" y="0"/>
              <a:ext cx="1165771" cy="240114"/>
            </a:xfrm>
            <a:custGeom>
              <a:avLst/>
              <a:gdLst/>
              <a:ahLst/>
              <a:cxnLst/>
              <a:rect l="l" t="t" r="r" b="b"/>
              <a:pathLst>
                <a:path w="1165771" h="240114">
                  <a:moveTo>
                    <a:pt x="57617" y="0"/>
                  </a:moveTo>
                  <a:lnTo>
                    <a:pt x="1108154" y="0"/>
                  </a:lnTo>
                  <a:cubicBezTo>
                    <a:pt x="1123435" y="0"/>
                    <a:pt x="1138090" y="6070"/>
                    <a:pt x="1148896" y="16876"/>
                  </a:cubicBezTo>
                  <a:cubicBezTo>
                    <a:pt x="1159701" y="27681"/>
                    <a:pt x="1165771" y="42336"/>
                    <a:pt x="1165771" y="57617"/>
                  </a:cubicBezTo>
                  <a:lnTo>
                    <a:pt x="1165771" y="182497"/>
                  </a:lnTo>
                  <a:cubicBezTo>
                    <a:pt x="1165771" y="197778"/>
                    <a:pt x="1159701" y="212433"/>
                    <a:pt x="1148896" y="223238"/>
                  </a:cubicBezTo>
                  <a:cubicBezTo>
                    <a:pt x="1138090" y="234044"/>
                    <a:pt x="1123435" y="240114"/>
                    <a:pt x="1108154" y="240114"/>
                  </a:cubicBezTo>
                  <a:lnTo>
                    <a:pt x="57617" y="240114"/>
                  </a:lnTo>
                  <a:cubicBezTo>
                    <a:pt x="42336" y="240114"/>
                    <a:pt x="27681" y="234044"/>
                    <a:pt x="16876" y="223238"/>
                  </a:cubicBezTo>
                  <a:cubicBezTo>
                    <a:pt x="6070" y="212433"/>
                    <a:pt x="0" y="197778"/>
                    <a:pt x="0" y="182497"/>
                  </a:cubicBezTo>
                  <a:lnTo>
                    <a:pt x="0" y="57617"/>
                  </a:lnTo>
                  <a:cubicBezTo>
                    <a:pt x="0" y="42336"/>
                    <a:pt x="6070" y="27681"/>
                    <a:pt x="16876" y="16876"/>
                  </a:cubicBezTo>
                  <a:cubicBezTo>
                    <a:pt x="27681" y="6070"/>
                    <a:pt x="42336" y="0"/>
                    <a:pt x="57617" y="0"/>
                  </a:cubicBezTo>
                  <a:close/>
                </a:path>
              </a:pathLst>
            </a:custGeom>
            <a:solidFill>
              <a:srgbClr val="000000">
                <a:alpha val="0"/>
              </a:srgbClr>
            </a:solidFill>
            <a:ln w="12700">
              <a:solidFill>
                <a:srgbClr val="000000"/>
              </a:solidFill>
            </a:ln>
          </p:spPr>
        </p:sp>
      </p:grpSp>
      <p:sp>
        <p:nvSpPr>
          <p:cNvPr id="11" name="TextBox 11"/>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12" name="TextBox 12"/>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About</a:t>
            </a:r>
          </a:p>
        </p:txBody>
      </p:sp>
      <p:sp>
        <p:nvSpPr>
          <p:cNvPr id="13" name="TextBox 13"/>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Content</a:t>
            </a:r>
          </a:p>
        </p:txBody>
      </p:sp>
      <p:sp>
        <p:nvSpPr>
          <p:cNvPr id="14" name="TextBox 14"/>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sp>
        <p:nvSpPr>
          <p:cNvPr id="15" name="TextBox 15"/>
          <p:cNvSpPr txBox="1"/>
          <p:nvPr/>
        </p:nvSpPr>
        <p:spPr>
          <a:xfrm>
            <a:off x="1424599" y="2452294"/>
            <a:ext cx="7719401" cy="870204"/>
          </a:xfrm>
          <a:prstGeom prst="rect">
            <a:avLst/>
          </a:prstGeom>
        </p:spPr>
        <p:txBody>
          <a:bodyPr lIns="0" tIns="0" rIns="0" bIns="0" rtlCol="0" anchor="t">
            <a:spAutoFit/>
          </a:bodyPr>
          <a:lstStyle/>
          <a:p>
            <a:pPr algn="l">
              <a:lnSpc>
                <a:spcPts val="6528"/>
              </a:lnSpc>
            </a:pPr>
            <a:r>
              <a:rPr lang="en-US" sz="6400" b="1" spc="-288">
                <a:solidFill>
                  <a:srgbClr val="FFFFFF"/>
                </a:solidFill>
                <a:latin typeface="Muli Bold"/>
                <a:ea typeface="Muli Bold"/>
                <a:cs typeface="Muli Bold"/>
                <a:sym typeface="Muli Bold"/>
              </a:rPr>
              <a:t>Meet the team</a:t>
            </a:r>
          </a:p>
        </p:txBody>
      </p:sp>
      <p:grpSp>
        <p:nvGrpSpPr>
          <p:cNvPr id="16" name="Group 16"/>
          <p:cNvGrpSpPr/>
          <p:nvPr/>
        </p:nvGrpSpPr>
        <p:grpSpPr>
          <a:xfrm>
            <a:off x="5058378" y="4261030"/>
            <a:ext cx="3930676" cy="5329149"/>
            <a:chOff x="0" y="0"/>
            <a:chExt cx="1035240" cy="1403562"/>
          </a:xfrm>
        </p:grpSpPr>
        <p:sp>
          <p:nvSpPr>
            <p:cNvPr id="17" name="Freeform 17"/>
            <p:cNvSpPr/>
            <p:nvPr/>
          </p:nvSpPr>
          <p:spPr>
            <a:xfrm>
              <a:off x="0" y="0"/>
              <a:ext cx="1035240" cy="1403562"/>
            </a:xfrm>
            <a:custGeom>
              <a:avLst/>
              <a:gdLst/>
              <a:ahLst/>
              <a:cxnLst/>
              <a:rect l="l" t="t" r="r" b="b"/>
              <a:pathLst>
                <a:path w="1035240" h="1403562">
                  <a:moveTo>
                    <a:pt x="110298" y="0"/>
                  </a:moveTo>
                  <a:lnTo>
                    <a:pt x="924941" y="0"/>
                  </a:lnTo>
                  <a:cubicBezTo>
                    <a:pt x="985857" y="0"/>
                    <a:pt x="1035240" y="49382"/>
                    <a:pt x="1035240" y="110298"/>
                  </a:cubicBezTo>
                  <a:lnTo>
                    <a:pt x="1035240" y="1293263"/>
                  </a:lnTo>
                  <a:cubicBezTo>
                    <a:pt x="1035240" y="1322516"/>
                    <a:pt x="1023619" y="1350571"/>
                    <a:pt x="1002934" y="1371256"/>
                  </a:cubicBezTo>
                  <a:cubicBezTo>
                    <a:pt x="982249" y="1391941"/>
                    <a:pt x="954194" y="1403562"/>
                    <a:pt x="924941" y="1403562"/>
                  </a:cubicBezTo>
                  <a:lnTo>
                    <a:pt x="110298" y="1403562"/>
                  </a:lnTo>
                  <a:cubicBezTo>
                    <a:pt x="49382" y="1403562"/>
                    <a:pt x="0" y="1354180"/>
                    <a:pt x="0" y="1293263"/>
                  </a:cubicBezTo>
                  <a:lnTo>
                    <a:pt x="0" y="110298"/>
                  </a:lnTo>
                  <a:cubicBezTo>
                    <a:pt x="0" y="81045"/>
                    <a:pt x="11621" y="52991"/>
                    <a:pt x="32306" y="32306"/>
                  </a:cubicBezTo>
                  <a:cubicBezTo>
                    <a:pt x="52991" y="11621"/>
                    <a:pt x="81045" y="0"/>
                    <a:pt x="110298" y="0"/>
                  </a:cubicBezTo>
                  <a:close/>
                </a:path>
              </a:pathLst>
            </a:custGeom>
            <a:gradFill rotWithShape="1">
              <a:gsLst>
                <a:gs pos="0">
                  <a:srgbClr val="000000">
                    <a:alpha val="78000"/>
                  </a:srgbClr>
                </a:gs>
                <a:gs pos="100000">
                  <a:srgbClr val="DDDDDD">
                    <a:alpha val="14820"/>
                  </a:srgbClr>
                </a:gs>
              </a:gsLst>
              <a:lin ang="2700000"/>
            </a:gradFill>
          </p:spPr>
        </p:sp>
        <p:sp>
          <p:nvSpPr>
            <p:cNvPr id="18" name="TextBox 18"/>
            <p:cNvSpPr txBox="1"/>
            <p:nvPr/>
          </p:nvSpPr>
          <p:spPr>
            <a:xfrm>
              <a:off x="0" y="-66675"/>
              <a:ext cx="1035240" cy="1470237"/>
            </a:xfrm>
            <a:prstGeom prst="rect">
              <a:avLst/>
            </a:prstGeom>
          </p:spPr>
          <p:txBody>
            <a:bodyPr lIns="50800" tIns="50800" rIns="50800" bIns="50800" rtlCol="0" anchor="ctr"/>
            <a:lstStyle/>
            <a:p>
              <a:pPr algn="ctr">
                <a:lnSpc>
                  <a:spcPts val="3151"/>
                </a:lnSpc>
              </a:pPr>
              <a:endParaRPr/>
            </a:p>
          </p:txBody>
        </p:sp>
      </p:grpSp>
      <p:grpSp>
        <p:nvGrpSpPr>
          <p:cNvPr id="19" name="Group 19"/>
          <p:cNvGrpSpPr/>
          <p:nvPr/>
        </p:nvGrpSpPr>
        <p:grpSpPr>
          <a:xfrm>
            <a:off x="9313833" y="4261030"/>
            <a:ext cx="3930676" cy="5329149"/>
            <a:chOff x="0" y="0"/>
            <a:chExt cx="1035240" cy="1403562"/>
          </a:xfrm>
        </p:grpSpPr>
        <p:sp>
          <p:nvSpPr>
            <p:cNvPr id="20" name="Freeform 20"/>
            <p:cNvSpPr/>
            <p:nvPr/>
          </p:nvSpPr>
          <p:spPr>
            <a:xfrm>
              <a:off x="0" y="0"/>
              <a:ext cx="1035240" cy="1403562"/>
            </a:xfrm>
            <a:custGeom>
              <a:avLst/>
              <a:gdLst/>
              <a:ahLst/>
              <a:cxnLst/>
              <a:rect l="l" t="t" r="r" b="b"/>
              <a:pathLst>
                <a:path w="1035240" h="1403562">
                  <a:moveTo>
                    <a:pt x="110298" y="0"/>
                  </a:moveTo>
                  <a:lnTo>
                    <a:pt x="924941" y="0"/>
                  </a:lnTo>
                  <a:cubicBezTo>
                    <a:pt x="985857" y="0"/>
                    <a:pt x="1035240" y="49382"/>
                    <a:pt x="1035240" y="110298"/>
                  </a:cubicBezTo>
                  <a:lnTo>
                    <a:pt x="1035240" y="1293263"/>
                  </a:lnTo>
                  <a:cubicBezTo>
                    <a:pt x="1035240" y="1322516"/>
                    <a:pt x="1023619" y="1350571"/>
                    <a:pt x="1002934" y="1371256"/>
                  </a:cubicBezTo>
                  <a:cubicBezTo>
                    <a:pt x="982249" y="1391941"/>
                    <a:pt x="954194" y="1403562"/>
                    <a:pt x="924941" y="1403562"/>
                  </a:cubicBezTo>
                  <a:lnTo>
                    <a:pt x="110298" y="1403562"/>
                  </a:lnTo>
                  <a:cubicBezTo>
                    <a:pt x="49382" y="1403562"/>
                    <a:pt x="0" y="1354180"/>
                    <a:pt x="0" y="1293263"/>
                  </a:cubicBezTo>
                  <a:lnTo>
                    <a:pt x="0" y="110298"/>
                  </a:lnTo>
                  <a:cubicBezTo>
                    <a:pt x="0" y="81045"/>
                    <a:pt x="11621" y="52991"/>
                    <a:pt x="32306" y="32306"/>
                  </a:cubicBezTo>
                  <a:cubicBezTo>
                    <a:pt x="52991" y="11621"/>
                    <a:pt x="81045" y="0"/>
                    <a:pt x="110298" y="0"/>
                  </a:cubicBezTo>
                  <a:close/>
                </a:path>
              </a:pathLst>
            </a:custGeom>
            <a:gradFill rotWithShape="1">
              <a:gsLst>
                <a:gs pos="0">
                  <a:srgbClr val="000000">
                    <a:alpha val="78000"/>
                  </a:srgbClr>
                </a:gs>
                <a:gs pos="100000">
                  <a:srgbClr val="DDDDDD">
                    <a:alpha val="14820"/>
                  </a:srgbClr>
                </a:gs>
              </a:gsLst>
              <a:lin ang="2700000"/>
            </a:gradFill>
          </p:spPr>
        </p:sp>
        <p:sp>
          <p:nvSpPr>
            <p:cNvPr id="21" name="TextBox 21"/>
            <p:cNvSpPr txBox="1"/>
            <p:nvPr/>
          </p:nvSpPr>
          <p:spPr>
            <a:xfrm>
              <a:off x="0" y="-66675"/>
              <a:ext cx="1035240" cy="1470237"/>
            </a:xfrm>
            <a:prstGeom prst="rect">
              <a:avLst/>
            </a:prstGeom>
          </p:spPr>
          <p:txBody>
            <a:bodyPr lIns="50800" tIns="50800" rIns="50800" bIns="50800" rtlCol="0" anchor="ctr"/>
            <a:lstStyle/>
            <a:p>
              <a:pPr algn="ctr">
                <a:lnSpc>
                  <a:spcPts val="3151"/>
                </a:lnSpc>
              </a:pPr>
              <a:endParaRPr/>
            </a:p>
          </p:txBody>
        </p:sp>
      </p:grpSp>
      <p:grpSp>
        <p:nvGrpSpPr>
          <p:cNvPr id="22" name="Group 22"/>
          <p:cNvGrpSpPr/>
          <p:nvPr/>
        </p:nvGrpSpPr>
        <p:grpSpPr>
          <a:xfrm>
            <a:off x="13569287" y="4261030"/>
            <a:ext cx="3930676" cy="5329149"/>
            <a:chOff x="0" y="0"/>
            <a:chExt cx="1035240" cy="1403562"/>
          </a:xfrm>
        </p:grpSpPr>
        <p:sp>
          <p:nvSpPr>
            <p:cNvPr id="23" name="Freeform 23"/>
            <p:cNvSpPr/>
            <p:nvPr/>
          </p:nvSpPr>
          <p:spPr>
            <a:xfrm>
              <a:off x="0" y="0"/>
              <a:ext cx="1035240" cy="1403562"/>
            </a:xfrm>
            <a:custGeom>
              <a:avLst/>
              <a:gdLst/>
              <a:ahLst/>
              <a:cxnLst/>
              <a:rect l="l" t="t" r="r" b="b"/>
              <a:pathLst>
                <a:path w="1035240" h="1403562">
                  <a:moveTo>
                    <a:pt x="110298" y="0"/>
                  </a:moveTo>
                  <a:lnTo>
                    <a:pt x="924941" y="0"/>
                  </a:lnTo>
                  <a:cubicBezTo>
                    <a:pt x="985857" y="0"/>
                    <a:pt x="1035240" y="49382"/>
                    <a:pt x="1035240" y="110298"/>
                  </a:cubicBezTo>
                  <a:lnTo>
                    <a:pt x="1035240" y="1293263"/>
                  </a:lnTo>
                  <a:cubicBezTo>
                    <a:pt x="1035240" y="1322516"/>
                    <a:pt x="1023619" y="1350571"/>
                    <a:pt x="1002934" y="1371256"/>
                  </a:cubicBezTo>
                  <a:cubicBezTo>
                    <a:pt x="982249" y="1391941"/>
                    <a:pt x="954194" y="1403562"/>
                    <a:pt x="924941" y="1403562"/>
                  </a:cubicBezTo>
                  <a:lnTo>
                    <a:pt x="110298" y="1403562"/>
                  </a:lnTo>
                  <a:cubicBezTo>
                    <a:pt x="49382" y="1403562"/>
                    <a:pt x="0" y="1354180"/>
                    <a:pt x="0" y="1293263"/>
                  </a:cubicBezTo>
                  <a:lnTo>
                    <a:pt x="0" y="110298"/>
                  </a:lnTo>
                  <a:cubicBezTo>
                    <a:pt x="0" y="81045"/>
                    <a:pt x="11621" y="52991"/>
                    <a:pt x="32306" y="32306"/>
                  </a:cubicBezTo>
                  <a:cubicBezTo>
                    <a:pt x="52991" y="11621"/>
                    <a:pt x="81045" y="0"/>
                    <a:pt x="110298" y="0"/>
                  </a:cubicBezTo>
                  <a:close/>
                </a:path>
              </a:pathLst>
            </a:custGeom>
            <a:gradFill rotWithShape="1">
              <a:gsLst>
                <a:gs pos="0">
                  <a:srgbClr val="000000">
                    <a:alpha val="78000"/>
                  </a:srgbClr>
                </a:gs>
                <a:gs pos="100000">
                  <a:srgbClr val="DDDDDD">
                    <a:alpha val="14820"/>
                  </a:srgbClr>
                </a:gs>
              </a:gsLst>
              <a:lin ang="2700000"/>
            </a:gradFill>
          </p:spPr>
        </p:sp>
        <p:sp>
          <p:nvSpPr>
            <p:cNvPr id="24" name="TextBox 24"/>
            <p:cNvSpPr txBox="1"/>
            <p:nvPr/>
          </p:nvSpPr>
          <p:spPr>
            <a:xfrm>
              <a:off x="0" y="-66675"/>
              <a:ext cx="1035240" cy="1470237"/>
            </a:xfrm>
            <a:prstGeom prst="rect">
              <a:avLst/>
            </a:prstGeom>
          </p:spPr>
          <p:txBody>
            <a:bodyPr lIns="50800" tIns="50800" rIns="50800" bIns="50800" rtlCol="0" anchor="ctr"/>
            <a:lstStyle/>
            <a:p>
              <a:pPr algn="ctr">
                <a:lnSpc>
                  <a:spcPts val="3151"/>
                </a:lnSpc>
              </a:pPr>
              <a:endParaRPr/>
            </a:p>
          </p:txBody>
        </p:sp>
      </p:grpSp>
      <p:sp>
        <p:nvSpPr>
          <p:cNvPr id="25" name="TextBox 25"/>
          <p:cNvSpPr txBox="1"/>
          <p:nvPr/>
        </p:nvSpPr>
        <p:spPr>
          <a:xfrm>
            <a:off x="1363845" y="806197"/>
            <a:ext cx="2685498" cy="405192"/>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Ultra-Bold"/>
                <a:ea typeface="Muli Ultra-Bold"/>
                <a:cs typeface="Muli Ultra-Bold"/>
                <a:sym typeface="Muli Ultra-Bold"/>
              </a:rPr>
              <a:t>Optimization </a:t>
            </a:r>
          </a:p>
        </p:txBody>
      </p:sp>
      <p:sp>
        <p:nvSpPr>
          <p:cNvPr id="26" name="TextBox 26"/>
          <p:cNvSpPr txBox="1"/>
          <p:nvPr/>
        </p:nvSpPr>
        <p:spPr>
          <a:xfrm>
            <a:off x="839540" y="4680204"/>
            <a:ext cx="3859568" cy="463296"/>
          </a:xfrm>
          <a:prstGeom prst="rect">
            <a:avLst/>
          </a:prstGeom>
        </p:spPr>
        <p:txBody>
          <a:bodyPr lIns="0" tIns="0" rIns="0" bIns="0" rtlCol="0" anchor="t">
            <a:spAutoFit/>
          </a:bodyPr>
          <a:lstStyle/>
          <a:p>
            <a:pPr algn="ctr">
              <a:lnSpc>
                <a:spcPts val="3672"/>
              </a:lnSpc>
            </a:pPr>
            <a:r>
              <a:rPr lang="en-US" sz="3600" b="1" spc="-162" dirty="0">
                <a:solidFill>
                  <a:srgbClr val="FFFFFF"/>
                </a:solidFill>
                <a:latin typeface="Muli Bold"/>
                <a:ea typeface="Muli Bold"/>
                <a:cs typeface="Muli Bold"/>
                <a:sym typeface="Muli Bold"/>
              </a:rPr>
              <a:t>Chu Anh </a:t>
            </a:r>
            <a:r>
              <a:rPr lang="en-US" sz="3600" b="1" spc="-162" dirty="0" err="1">
                <a:solidFill>
                  <a:srgbClr val="FFFFFF"/>
                </a:solidFill>
                <a:latin typeface="Muli Bold"/>
                <a:ea typeface="Muli Bold"/>
                <a:cs typeface="Muli Bold"/>
                <a:sym typeface="Muli Bold"/>
              </a:rPr>
              <a:t>Đức</a:t>
            </a:r>
            <a:endParaRPr lang="en-US" sz="3600" b="1" spc="-162" dirty="0">
              <a:solidFill>
                <a:srgbClr val="FFFFFF"/>
              </a:solidFill>
              <a:latin typeface="Muli Bold"/>
              <a:ea typeface="Muli Bold"/>
              <a:cs typeface="Muli Bold"/>
              <a:sym typeface="Muli Bold"/>
            </a:endParaRPr>
          </a:p>
        </p:txBody>
      </p:sp>
      <p:sp>
        <p:nvSpPr>
          <p:cNvPr id="27" name="TextBox 27"/>
          <p:cNvSpPr txBox="1"/>
          <p:nvPr/>
        </p:nvSpPr>
        <p:spPr>
          <a:xfrm>
            <a:off x="5124866" y="4680204"/>
            <a:ext cx="3859568" cy="463296"/>
          </a:xfrm>
          <a:prstGeom prst="rect">
            <a:avLst/>
          </a:prstGeom>
        </p:spPr>
        <p:txBody>
          <a:bodyPr lIns="0" tIns="0" rIns="0" bIns="0" rtlCol="0" anchor="t">
            <a:spAutoFit/>
          </a:bodyPr>
          <a:lstStyle/>
          <a:p>
            <a:pPr algn="ctr">
              <a:lnSpc>
                <a:spcPts val="3672"/>
              </a:lnSpc>
            </a:pPr>
            <a:r>
              <a:rPr lang="en-US" sz="3600" b="1" spc="-162">
                <a:solidFill>
                  <a:srgbClr val="FFFFFF"/>
                </a:solidFill>
                <a:latin typeface="Muli Bold"/>
                <a:ea typeface="Muli Bold"/>
                <a:cs typeface="Muli Bold"/>
                <a:sym typeface="Muli Bold"/>
              </a:rPr>
              <a:t>Nguyễn Đức Kiên</a:t>
            </a:r>
          </a:p>
        </p:txBody>
      </p:sp>
      <p:sp>
        <p:nvSpPr>
          <p:cNvPr id="28" name="TextBox 28"/>
          <p:cNvSpPr txBox="1"/>
          <p:nvPr/>
        </p:nvSpPr>
        <p:spPr>
          <a:xfrm>
            <a:off x="9312904" y="4452747"/>
            <a:ext cx="3859568" cy="908685"/>
          </a:xfrm>
          <a:prstGeom prst="rect">
            <a:avLst/>
          </a:prstGeom>
        </p:spPr>
        <p:txBody>
          <a:bodyPr lIns="0" tIns="0" rIns="0" bIns="0" rtlCol="0" anchor="t">
            <a:spAutoFit/>
          </a:bodyPr>
          <a:lstStyle/>
          <a:p>
            <a:pPr algn="ctr">
              <a:lnSpc>
                <a:spcPts val="3570"/>
              </a:lnSpc>
            </a:pPr>
            <a:r>
              <a:rPr lang="en-US" sz="3500" b="1" spc="-157">
                <a:solidFill>
                  <a:srgbClr val="FFFFFF"/>
                </a:solidFill>
                <a:latin typeface="Muli Bold"/>
                <a:ea typeface="Muli Bold"/>
                <a:cs typeface="Muli Bold"/>
                <a:sym typeface="Muli Bold"/>
              </a:rPr>
              <a:t>Lương Xuân Nguyên</a:t>
            </a:r>
          </a:p>
        </p:txBody>
      </p:sp>
      <p:sp>
        <p:nvSpPr>
          <p:cNvPr id="29" name="TextBox 29"/>
          <p:cNvSpPr txBox="1"/>
          <p:nvPr/>
        </p:nvSpPr>
        <p:spPr>
          <a:xfrm>
            <a:off x="13604841" y="4680204"/>
            <a:ext cx="3859568" cy="463296"/>
          </a:xfrm>
          <a:prstGeom prst="rect">
            <a:avLst/>
          </a:prstGeom>
        </p:spPr>
        <p:txBody>
          <a:bodyPr lIns="0" tIns="0" rIns="0" bIns="0" rtlCol="0" anchor="t">
            <a:spAutoFit/>
          </a:bodyPr>
          <a:lstStyle/>
          <a:p>
            <a:pPr algn="ctr">
              <a:lnSpc>
                <a:spcPts val="3672"/>
              </a:lnSpc>
            </a:pPr>
            <a:r>
              <a:rPr lang="en-US" sz="3600" b="1" spc="-162">
                <a:solidFill>
                  <a:srgbClr val="FFFFFF"/>
                </a:solidFill>
                <a:latin typeface="Muli Bold"/>
                <a:ea typeface="Muli Bold"/>
                <a:cs typeface="Muli Bold"/>
                <a:sym typeface="Muli Bold"/>
              </a:rPr>
              <a:t>Trần Tiến Sơn</a:t>
            </a:r>
          </a:p>
        </p:txBody>
      </p:sp>
      <p:sp>
        <p:nvSpPr>
          <p:cNvPr id="30" name="TextBox 30"/>
          <p:cNvSpPr txBox="1"/>
          <p:nvPr/>
        </p:nvSpPr>
        <p:spPr>
          <a:xfrm>
            <a:off x="9313833" y="5430391"/>
            <a:ext cx="3930676" cy="424815"/>
          </a:xfrm>
          <a:prstGeom prst="rect">
            <a:avLst/>
          </a:prstGeom>
        </p:spPr>
        <p:txBody>
          <a:bodyPr lIns="0" tIns="0" rIns="0" bIns="0" rtlCol="0" anchor="t">
            <a:spAutoFit/>
          </a:bodyPr>
          <a:lstStyle/>
          <a:p>
            <a:pPr algn="ctr">
              <a:lnSpc>
                <a:spcPts val="3359"/>
              </a:lnSpc>
            </a:pPr>
            <a:r>
              <a:rPr lang="en-US" sz="2400">
                <a:solidFill>
                  <a:srgbClr val="FFFFFF"/>
                </a:solidFill>
                <a:latin typeface="Poppins"/>
                <a:ea typeface="Poppins"/>
                <a:cs typeface="Poppins"/>
                <a:sym typeface="Poppins"/>
              </a:rPr>
              <a:t>20230088</a:t>
            </a:r>
          </a:p>
        </p:txBody>
      </p:sp>
      <p:sp>
        <p:nvSpPr>
          <p:cNvPr id="31" name="TextBox 31"/>
          <p:cNvSpPr txBox="1"/>
          <p:nvPr/>
        </p:nvSpPr>
        <p:spPr>
          <a:xfrm>
            <a:off x="5053758" y="5430391"/>
            <a:ext cx="3930676" cy="424815"/>
          </a:xfrm>
          <a:prstGeom prst="rect">
            <a:avLst/>
          </a:prstGeom>
        </p:spPr>
        <p:txBody>
          <a:bodyPr lIns="0" tIns="0" rIns="0" bIns="0" rtlCol="0" anchor="t">
            <a:spAutoFit/>
          </a:bodyPr>
          <a:lstStyle/>
          <a:p>
            <a:pPr algn="ctr">
              <a:lnSpc>
                <a:spcPts val="3359"/>
              </a:lnSpc>
            </a:pPr>
            <a:r>
              <a:rPr lang="en-US" sz="2400">
                <a:solidFill>
                  <a:srgbClr val="FFFFFF"/>
                </a:solidFill>
                <a:latin typeface="Poppins"/>
                <a:ea typeface="Poppins"/>
                <a:cs typeface="Poppins"/>
                <a:sym typeface="Poppins"/>
              </a:rPr>
              <a:t>20235597</a:t>
            </a:r>
          </a:p>
        </p:txBody>
      </p:sp>
      <p:sp>
        <p:nvSpPr>
          <p:cNvPr id="32" name="TextBox 32"/>
          <p:cNvSpPr txBox="1"/>
          <p:nvPr/>
        </p:nvSpPr>
        <p:spPr>
          <a:xfrm>
            <a:off x="741256" y="5430391"/>
            <a:ext cx="3930676" cy="424815"/>
          </a:xfrm>
          <a:prstGeom prst="rect">
            <a:avLst/>
          </a:prstGeom>
        </p:spPr>
        <p:txBody>
          <a:bodyPr lIns="0" tIns="0" rIns="0" bIns="0" rtlCol="0" anchor="t">
            <a:spAutoFit/>
          </a:bodyPr>
          <a:lstStyle/>
          <a:p>
            <a:pPr algn="ctr">
              <a:lnSpc>
                <a:spcPts val="3359"/>
              </a:lnSpc>
            </a:pPr>
            <a:r>
              <a:rPr lang="en-US" sz="2400" dirty="0">
                <a:solidFill>
                  <a:srgbClr val="FFFFFF"/>
                </a:solidFill>
                <a:latin typeface="Poppins"/>
                <a:ea typeface="Poppins"/>
                <a:cs typeface="Poppins"/>
                <a:sym typeface="Poppins"/>
              </a:rPr>
              <a:t>20230081</a:t>
            </a:r>
          </a:p>
        </p:txBody>
      </p:sp>
      <p:sp>
        <p:nvSpPr>
          <p:cNvPr id="33" name="TextBox 33"/>
          <p:cNvSpPr txBox="1"/>
          <p:nvPr/>
        </p:nvSpPr>
        <p:spPr>
          <a:xfrm>
            <a:off x="13577884" y="5430391"/>
            <a:ext cx="3930676" cy="424815"/>
          </a:xfrm>
          <a:prstGeom prst="rect">
            <a:avLst/>
          </a:prstGeom>
        </p:spPr>
        <p:txBody>
          <a:bodyPr lIns="0" tIns="0" rIns="0" bIns="0" rtlCol="0" anchor="t">
            <a:spAutoFit/>
          </a:bodyPr>
          <a:lstStyle/>
          <a:p>
            <a:pPr algn="ctr">
              <a:lnSpc>
                <a:spcPts val="3359"/>
              </a:lnSpc>
            </a:pPr>
            <a:r>
              <a:rPr lang="en-US" sz="2400" dirty="0">
                <a:solidFill>
                  <a:srgbClr val="FFFFFF"/>
                </a:solidFill>
                <a:latin typeface="Poppins"/>
                <a:ea typeface="Poppins"/>
                <a:cs typeface="Poppins"/>
                <a:sym typeface="Poppins"/>
              </a:rPr>
              <a:t>20235620</a:t>
            </a:r>
          </a:p>
        </p:txBody>
      </p:sp>
      <p:sp>
        <p:nvSpPr>
          <p:cNvPr id="34" name="Google Shape;3802;p115">
            <a:extLst>
              <a:ext uri="{FF2B5EF4-FFF2-40B4-BE49-F238E27FC236}">
                <a16:creationId xmlns:a16="http://schemas.microsoft.com/office/drawing/2014/main" id="{2995095F-0AD9-79AE-D66D-24C166B5E0B4}"/>
              </a:ext>
            </a:extLst>
          </p:cNvPr>
          <p:cNvSpPr/>
          <p:nvPr/>
        </p:nvSpPr>
        <p:spPr>
          <a:xfrm>
            <a:off x="1253415" y="6201749"/>
            <a:ext cx="3041886" cy="3041886"/>
          </a:xfrm>
          <a:prstGeom prst="ellipse">
            <a:avLst/>
          </a:prstGeom>
          <a:gradFill flip="none" rotWithShape="1">
            <a:gsLst>
              <a:gs pos="0">
                <a:srgbClr val="FF93A2">
                  <a:lumMod val="64000"/>
                  <a:lumOff val="36000"/>
                </a:srgbClr>
              </a:gs>
              <a:gs pos="81000">
                <a:srgbClr val="C4007A">
                  <a:lumMod val="100000"/>
                </a:srgbClr>
              </a:gs>
              <a:gs pos="100000">
                <a:srgbClr val="A600D9"/>
              </a:gs>
            </a:gsLst>
            <a:path path="circle">
              <a:fillToRect l="50000" t="50000" r="50000" b="50000"/>
            </a:path>
            <a:tileRect/>
          </a:gra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pic>
        <p:nvPicPr>
          <p:cNvPr id="35" name="Picture 34">
            <a:extLst>
              <a:ext uri="{FF2B5EF4-FFF2-40B4-BE49-F238E27FC236}">
                <a16:creationId xmlns:a16="http://schemas.microsoft.com/office/drawing/2014/main" id="{D92E8EE7-8DA3-7FDE-283B-DAAA166C72A1}"/>
              </a:ext>
            </a:extLst>
          </p:cNvPr>
          <p:cNvPicPr>
            <a:picLocks noChangeAspect="1"/>
          </p:cNvPicPr>
          <p:nvPr/>
        </p:nvPicPr>
        <p:blipFill>
          <a:blip r:embed="rId4">
            <a:duotone>
              <a:prstClr val="black"/>
              <a:schemeClr val="accent4">
                <a:tint val="45000"/>
                <a:satMod val="400000"/>
              </a:schemeClr>
            </a:duotone>
          </a:blip>
          <a:stretch>
            <a:fillRect/>
          </a:stretch>
        </p:blipFill>
        <p:spPr>
          <a:xfrm>
            <a:off x="2188805" y="6987317"/>
            <a:ext cx="1171116" cy="1492592"/>
          </a:xfrm>
          <a:prstGeom prst="rect">
            <a:avLst/>
          </a:prstGeom>
        </p:spPr>
      </p:pic>
      <p:sp>
        <p:nvSpPr>
          <p:cNvPr id="36" name="Google Shape;3802;p115">
            <a:extLst>
              <a:ext uri="{FF2B5EF4-FFF2-40B4-BE49-F238E27FC236}">
                <a16:creationId xmlns:a16="http://schemas.microsoft.com/office/drawing/2014/main" id="{C2B288EC-0A5E-5E8E-BBD5-D9581934DAE4}"/>
              </a:ext>
            </a:extLst>
          </p:cNvPr>
          <p:cNvSpPr/>
          <p:nvPr/>
        </p:nvSpPr>
        <p:spPr>
          <a:xfrm>
            <a:off x="5562600" y="6142097"/>
            <a:ext cx="3041886" cy="3041886"/>
          </a:xfrm>
          <a:prstGeom prst="ellipse">
            <a:avLst/>
          </a:prstGeom>
          <a:gradFill flip="none" rotWithShape="1">
            <a:gsLst>
              <a:gs pos="0">
                <a:srgbClr val="BD0092"/>
              </a:gs>
              <a:gs pos="70000">
                <a:srgbClr val="C4007A">
                  <a:lumMod val="52000"/>
                  <a:lumOff val="48000"/>
                </a:srgbClr>
              </a:gs>
              <a:gs pos="100000">
                <a:srgbClr val="180D8B">
                  <a:lumMod val="64000"/>
                  <a:lumOff val="36000"/>
                </a:srgbClr>
              </a:gs>
            </a:gsLst>
            <a:path path="circle">
              <a:fillToRect t="100000" r="100000"/>
            </a:path>
            <a:tileRect l="-100000" b="-100000"/>
          </a:gra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pic>
        <p:nvPicPr>
          <p:cNvPr id="37" name="Picture 36">
            <a:extLst>
              <a:ext uri="{FF2B5EF4-FFF2-40B4-BE49-F238E27FC236}">
                <a16:creationId xmlns:a16="http://schemas.microsoft.com/office/drawing/2014/main" id="{4F2CB79F-665C-1284-13C9-A8C7F593DB9B}"/>
              </a:ext>
            </a:extLst>
          </p:cNvPr>
          <p:cNvPicPr>
            <a:picLocks noChangeAspect="1"/>
          </p:cNvPicPr>
          <p:nvPr/>
        </p:nvPicPr>
        <p:blipFill>
          <a:blip r:embed="rId4">
            <a:duotone>
              <a:prstClr val="black"/>
              <a:schemeClr val="accent4">
                <a:tint val="45000"/>
                <a:satMod val="400000"/>
              </a:schemeClr>
            </a:duotone>
          </a:blip>
          <a:stretch>
            <a:fillRect/>
          </a:stretch>
        </p:blipFill>
        <p:spPr>
          <a:xfrm>
            <a:off x="6497990" y="6927665"/>
            <a:ext cx="1171116" cy="1492592"/>
          </a:xfrm>
          <a:prstGeom prst="rect">
            <a:avLst/>
          </a:prstGeom>
        </p:spPr>
      </p:pic>
      <p:sp>
        <p:nvSpPr>
          <p:cNvPr id="38" name="Google Shape;3802;p115">
            <a:extLst>
              <a:ext uri="{FF2B5EF4-FFF2-40B4-BE49-F238E27FC236}">
                <a16:creationId xmlns:a16="http://schemas.microsoft.com/office/drawing/2014/main" id="{4A224D1C-80D5-39AF-C53A-5E94C0CCE170}"/>
              </a:ext>
            </a:extLst>
          </p:cNvPr>
          <p:cNvSpPr/>
          <p:nvPr/>
        </p:nvSpPr>
        <p:spPr>
          <a:xfrm>
            <a:off x="9813482" y="6201749"/>
            <a:ext cx="3041886" cy="3041886"/>
          </a:xfrm>
          <a:prstGeom prst="ellipse">
            <a:avLst/>
          </a:prstGeom>
          <a:gradFill flip="none" rotWithShape="1">
            <a:gsLst>
              <a:gs pos="0">
                <a:srgbClr val="FF93A2">
                  <a:lumMod val="76000"/>
                </a:srgbClr>
              </a:gs>
              <a:gs pos="70000">
                <a:srgbClr val="C4007A">
                  <a:lumMod val="28000"/>
                  <a:lumOff val="72000"/>
                </a:srgbClr>
              </a:gs>
              <a:gs pos="100000">
                <a:srgbClr val="EA0005"/>
              </a:gs>
            </a:gsLst>
            <a:path path="circle">
              <a:fillToRect l="100000" b="100000"/>
            </a:path>
            <a:tileRect t="-100000" r="-100000"/>
          </a:gra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pic>
        <p:nvPicPr>
          <p:cNvPr id="39" name="Picture 38">
            <a:extLst>
              <a:ext uri="{FF2B5EF4-FFF2-40B4-BE49-F238E27FC236}">
                <a16:creationId xmlns:a16="http://schemas.microsoft.com/office/drawing/2014/main" id="{9CDC7EF7-85B9-6E2C-7AFB-E28384A7D5F3}"/>
              </a:ext>
            </a:extLst>
          </p:cNvPr>
          <p:cNvPicPr>
            <a:picLocks noChangeAspect="1"/>
          </p:cNvPicPr>
          <p:nvPr/>
        </p:nvPicPr>
        <p:blipFill>
          <a:blip r:embed="rId4">
            <a:duotone>
              <a:prstClr val="black"/>
              <a:schemeClr val="accent4">
                <a:tint val="45000"/>
                <a:satMod val="400000"/>
              </a:schemeClr>
            </a:duotone>
          </a:blip>
          <a:stretch>
            <a:fillRect/>
          </a:stretch>
        </p:blipFill>
        <p:spPr>
          <a:xfrm>
            <a:off x="10748872" y="6987317"/>
            <a:ext cx="1171116" cy="1492592"/>
          </a:xfrm>
          <a:prstGeom prst="rect">
            <a:avLst/>
          </a:prstGeom>
        </p:spPr>
      </p:pic>
      <p:sp>
        <p:nvSpPr>
          <p:cNvPr id="40" name="Google Shape;3802;p115">
            <a:extLst>
              <a:ext uri="{FF2B5EF4-FFF2-40B4-BE49-F238E27FC236}">
                <a16:creationId xmlns:a16="http://schemas.microsoft.com/office/drawing/2014/main" id="{AB69FC4B-A83C-4CE1-F3F3-BEA9F3910FC9}"/>
              </a:ext>
            </a:extLst>
          </p:cNvPr>
          <p:cNvSpPr/>
          <p:nvPr/>
        </p:nvSpPr>
        <p:spPr>
          <a:xfrm>
            <a:off x="14122667" y="6142097"/>
            <a:ext cx="3041886" cy="3041886"/>
          </a:xfrm>
          <a:prstGeom prst="ellipse">
            <a:avLst/>
          </a:prstGeom>
          <a:gradFill flip="none" rotWithShape="1">
            <a:gsLst>
              <a:gs pos="0">
                <a:srgbClr val="FF93A2"/>
              </a:gs>
              <a:gs pos="59000">
                <a:srgbClr val="C4007A">
                  <a:lumMod val="76000"/>
                  <a:lumOff val="24000"/>
                </a:srgbClr>
              </a:gs>
              <a:gs pos="98000">
                <a:srgbClr val="A600D9">
                  <a:lumMod val="88000"/>
                </a:srgbClr>
              </a:gs>
            </a:gsLst>
            <a:path path="circle">
              <a:fillToRect r="100000" b="100000"/>
            </a:path>
            <a:tileRect l="-100000" t="-100000"/>
          </a:gra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pic>
        <p:nvPicPr>
          <p:cNvPr id="41" name="Picture 40">
            <a:extLst>
              <a:ext uri="{FF2B5EF4-FFF2-40B4-BE49-F238E27FC236}">
                <a16:creationId xmlns:a16="http://schemas.microsoft.com/office/drawing/2014/main" id="{9EE0F21E-C9A4-932E-98E7-23CE81AF3203}"/>
              </a:ext>
            </a:extLst>
          </p:cNvPr>
          <p:cNvPicPr>
            <a:picLocks noChangeAspect="1"/>
          </p:cNvPicPr>
          <p:nvPr/>
        </p:nvPicPr>
        <p:blipFill>
          <a:blip r:embed="rId4">
            <a:duotone>
              <a:prstClr val="black"/>
              <a:schemeClr val="accent4">
                <a:tint val="45000"/>
                <a:satMod val="400000"/>
              </a:schemeClr>
            </a:duotone>
          </a:blip>
          <a:stretch>
            <a:fillRect/>
          </a:stretch>
        </p:blipFill>
        <p:spPr>
          <a:xfrm>
            <a:off x="15058057" y="6927665"/>
            <a:ext cx="1171116" cy="149259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fade">
                                      <p:cBhvr>
                                        <p:cTn id="16" dur="500"/>
                                        <p:tgtEl>
                                          <p:spTgt spid="3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500"/>
                                        <p:tgtEl>
                                          <p:spTgt spid="34"/>
                                        </p:tgtEl>
                                      </p:cBhvr>
                                    </p:animEffect>
                                  </p:childTnLst>
                                </p:cTn>
                              </p:par>
                              <p:par>
                                <p:cTn id="35" presetID="10" presetClass="entr" presetSubtype="0" fill="hold" nodeType="with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fade">
                                      <p:cBhvr>
                                        <p:cTn id="37" dur="500"/>
                                        <p:tgtEl>
                                          <p:spTgt spid="3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6"/>
                                        </p:tgtEl>
                                        <p:attrNameLst>
                                          <p:attrName>style.visibility</p:attrName>
                                        </p:attrNameLst>
                                      </p:cBhvr>
                                      <p:to>
                                        <p:strVal val="visible"/>
                                      </p:to>
                                    </p:set>
                                    <p:animEffect transition="in" filter="fade">
                                      <p:cBhvr>
                                        <p:cTn id="40" dur="500"/>
                                        <p:tgtEl>
                                          <p:spTgt spid="36"/>
                                        </p:tgtEl>
                                      </p:cBhvr>
                                    </p:animEffect>
                                  </p:childTnLst>
                                </p:cTn>
                              </p:par>
                              <p:par>
                                <p:cTn id="41" presetID="10" presetClass="entr" presetSubtype="0" fill="hold" nodeType="with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500"/>
                                        <p:tgtEl>
                                          <p:spTgt spid="3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fade">
                                      <p:cBhvr>
                                        <p:cTn id="46" dur="500"/>
                                        <p:tgtEl>
                                          <p:spTgt spid="38"/>
                                        </p:tgtEl>
                                      </p:cBhvr>
                                    </p:animEffect>
                                  </p:childTnLst>
                                </p:cTn>
                              </p:par>
                              <p:par>
                                <p:cTn id="47" presetID="10" presetClass="entr" presetSubtype="0" fill="hold" nodeType="withEffect">
                                  <p:stCondLst>
                                    <p:cond delay="0"/>
                                  </p:stCondLst>
                                  <p:childTnLst>
                                    <p:set>
                                      <p:cBhvr>
                                        <p:cTn id="48" dur="1" fill="hold">
                                          <p:stCondLst>
                                            <p:cond delay="0"/>
                                          </p:stCondLst>
                                        </p:cTn>
                                        <p:tgtEl>
                                          <p:spTgt spid="39"/>
                                        </p:tgtEl>
                                        <p:attrNameLst>
                                          <p:attrName>style.visibility</p:attrName>
                                        </p:attrNameLst>
                                      </p:cBhvr>
                                      <p:to>
                                        <p:strVal val="visible"/>
                                      </p:to>
                                    </p:set>
                                    <p:animEffect transition="in" filter="fade">
                                      <p:cBhvr>
                                        <p:cTn id="49" dur="500"/>
                                        <p:tgtEl>
                                          <p:spTgt spid="3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0"/>
                                        </p:tgtEl>
                                        <p:attrNameLst>
                                          <p:attrName>style.visibility</p:attrName>
                                        </p:attrNameLst>
                                      </p:cBhvr>
                                      <p:to>
                                        <p:strVal val="visible"/>
                                      </p:to>
                                    </p:set>
                                    <p:animEffect transition="in" filter="fade">
                                      <p:cBhvr>
                                        <p:cTn id="52" dur="500"/>
                                        <p:tgtEl>
                                          <p:spTgt spid="40"/>
                                        </p:tgtEl>
                                      </p:cBhvr>
                                    </p:animEffect>
                                  </p:childTnLst>
                                </p:cTn>
                              </p:par>
                              <p:par>
                                <p:cTn id="53" presetID="10" presetClass="entr" presetSubtype="0" fill="hold" nodeType="withEffect">
                                  <p:stCondLst>
                                    <p:cond delay="0"/>
                                  </p:stCondLst>
                                  <p:childTnLst>
                                    <p:set>
                                      <p:cBhvr>
                                        <p:cTn id="54" dur="1" fill="hold">
                                          <p:stCondLst>
                                            <p:cond delay="0"/>
                                          </p:stCondLst>
                                        </p:cTn>
                                        <p:tgtEl>
                                          <p:spTgt spid="41"/>
                                        </p:tgtEl>
                                        <p:attrNameLst>
                                          <p:attrName>style.visibility</p:attrName>
                                        </p:attrNameLst>
                                      </p:cBhvr>
                                      <p:to>
                                        <p:strVal val="visible"/>
                                      </p:to>
                                    </p:set>
                                    <p:animEffect transition="in" filter="fade">
                                      <p:cBhvr>
                                        <p:cTn id="55"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6" grpId="0"/>
      <p:bldP spid="27" grpId="0"/>
      <p:bldP spid="28" grpId="0"/>
      <p:bldP spid="29" grpId="0"/>
      <p:bldP spid="30" grpId="0"/>
      <p:bldP spid="31" grpId="0"/>
      <p:bldP spid="32" grpId="0"/>
      <p:bldP spid="33" grpId="0"/>
      <p:bldP spid="34" grpId="0" animBg="1"/>
      <p:bldP spid="36" grpId="0" animBg="1"/>
      <p:bldP spid="38" grpId="0" animBg="1"/>
      <p:bldP spid="4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296111" y="349538"/>
            <a:ext cx="17695777" cy="9587924"/>
            <a:chOff x="0" y="0"/>
            <a:chExt cx="4660616" cy="2525215"/>
          </a:xfrm>
        </p:grpSpPr>
        <p:sp>
          <p:nvSpPr>
            <p:cNvPr id="3" name="Freeform 3"/>
            <p:cNvSpPr/>
            <p:nvPr/>
          </p:nvSpPr>
          <p:spPr>
            <a:xfrm>
              <a:off x="0" y="0"/>
              <a:ext cx="4660616" cy="2525215"/>
            </a:xfrm>
            <a:custGeom>
              <a:avLst/>
              <a:gdLst/>
              <a:ahLst/>
              <a:cxnLst/>
              <a:rect l="l" t="t" r="r" b="b"/>
              <a:pathLst>
                <a:path w="4660616" h="2525215">
                  <a:moveTo>
                    <a:pt x="24500" y="0"/>
                  </a:moveTo>
                  <a:lnTo>
                    <a:pt x="4636116" y="0"/>
                  </a:lnTo>
                  <a:cubicBezTo>
                    <a:pt x="4649647" y="0"/>
                    <a:pt x="4660616" y="10969"/>
                    <a:pt x="4660616" y="24500"/>
                  </a:cubicBezTo>
                  <a:lnTo>
                    <a:pt x="4660616" y="2500715"/>
                  </a:lnTo>
                  <a:cubicBezTo>
                    <a:pt x="4660616" y="2507212"/>
                    <a:pt x="4658035" y="2513444"/>
                    <a:pt x="4653440" y="2518039"/>
                  </a:cubicBezTo>
                  <a:cubicBezTo>
                    <a:pt x="4648846" y="2522633"/>
                    <a:pt x="4642614" y="2525215"/>
                    <a:pt x="4636116" y="2525215"/>
                  </a:cubicBezTo>
                  <a:lnTo>
                    <a:pt x="24500" y="2525215"/>
                  </a:lnTo>
                  <a:cubicBezTo>
                    <a:pt x="10969" y="2525215"/>
                    <a:pt x="0" y="2514246"/>
                    <a:pt x="0" y="2500715"/>
                  </a:cubicBezTo>
                  <a:lnTo>
                    <a:pt x="0" y="24500"/>
                  </a:lnTo>
                  <a:cubicBezTo>
                    <a:pt x="0" y="10969"/>
                    <a:pt x="10969" y="0"/>
                    <a:pt x="24500" y="0"/>
                  </a:cubicBezTo>
                  <a:close/>
                </a:path>
              </a:pathLst>
            </a:custGeom>
            <a:solidFill>
              <a:srgbClr val="FFFFFF">
                <a:alpha val="21961"/>
              </a:srgbClr>
            </a:solidFill>
          </p:spPr>
        </p:sp>
        <p:sp>
          <p:nvSpPr>
            <p:cNvPr id="4" name="TextBox 4"/>
            <p:cNvSpPr txBox="1"/>
            <p:nvPr/>
          </p:nvSpPr>
          <p:spPr>
            <a:xfrm>
              <a:off x="0" y="-38100"/>
              <a:ext cx="4660616" cy="256331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3054412" y="3830348"/>
            <a:ext cx="12179177" cy="2359603"/>
          </a:xfrm>
          <a:prstGeom prst="rect">
            <a:avLst/>
          </a:prstGeom>
        </p:spPr>
        <p:txBody>
          <a:bodyPr lIns="0" tIns="0" rIns="0" bIns="0" rtlCol="0" anchor="t">
            <a:spAutoFit/>
          </a:bodyPr>
          <a:lstStyle/>
          <a:p>
            <a:pPr algn="ctr">
              <a:lnSpc>
                <a:spcPts val="19302"/>
              </a:lnSpc>
              <a:spcBef>
                <a:spcPct val="0"/>
              </a:spcBef>
            </a:pPr>
            <a:r>
              <a:rPr lang="en-US" sz="13787" b="1" spc="-620" dirty="0">
                <a:solidFill>
                  <a:srgbClr val="FFFFFF"/>
                </a:solidFill>
                <a:latin typeface="Muli Bold"/>
                <a:ea typeface="Muli Bold"/>
                <a:cs typeface="Muli Bold"/>
                <a:sym typeface="Muli Bold"/>
              </a:rPr>
              <a:t>Thank You</a:t>
            </a:r>
          </a:p>
        </p:txBody>
      </p:sp>
      <p:sp>
        <p:nvSpPr>
          <p:cNvPr id="7" name="TextBox 7"/>
          <p:cNvSpPr txBox="1"/>
          <p:nvPr/>
        </p:nvSpPr>
        <p:spPr>
          <a:xfrm>
            <a:off x="8496029" y="9002119"/>
            <a:ext cx="1274721" cy="451551"/>
          </a:xfrm>
          <a:prstGeom prst="rect">
            <a:avLst/>
          </a:prstGeom>
        </p:spPr>
        <p:txBody>
          <a:bodyPr lIns="0" tIns="0" rIns="0" bIns="0" rtlCol="0" anchor="t">
            <a:spAutoFit/>
          </a:bodyPr>
          <a:lstStyle/>
          <a:p>
            <a:pPr algn="ctr">
              <a:lnSpc>
                <a:spcPts val="3461"/>
              </a:lnSpc>
            </a:pPr>
            <a:r>
              <a:rPr lang="en-US" sz="2472">
                <a:solidFill>
                  <a:srgbClr val="FFFFFF"/>
                </a:solidFill>
                <a:latin typeface="Poppins"/>
                <a:ea typeface="Poppins"/>
                <a:cs typeface="Poppins"/>
                <a:sym typeface="Poppins"/>
              </a:rPr>
              <a:t>-</a:t>
            </a:r>
          </a:p>
        </p:txBody>
      </p:sp>
      <p:sp>
        <p:nvSpPr>
          <p:cNvPr id="8" name="TextBox 8"/>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9" name="TextBox 9"/>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About</a:t>
            </a:r>
          </a:p>
        </p:txBody>
      </p:sp>
      <p:sp>
        <p:nvSpPr>
          <p:cNvPr id="10" name="TextBox 10"/>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Content</a:t>
            </a:r>
          </a:p>
        </p:txBody>
      </p:sp>
      <p:sp>
        <p:nvSpPr>
          <p:cNvPr id="11" name="TextBox 11"/>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b="1">
                <a:solidFill>
                  <a:srgbClr val="FFFFFF"/>
                </a:solidFill>
                <a:latin typeface="Poppins Bold"/>
                <a:ea typeface="Poppins Bold"/>
                <a:cs typeface="Poppins Bold"/>
                <a:sym typeface="Poppins Bold"/>
              </a:rPr>
              <a:t>Others</a:t>
            </a:r>
          </a:p>
        </p:txBody>
      </p:sp>
      <p:sp>
        <p:nvSpPr>
          <p:cNvPr id="12" name="TextBox 12"/>
          <p:cNvSpPr txBox="1"/>
          <p:nvPr/>
        </p:nvSpPr>
        <p:spPr>
          <a:xfrm>
            <a:off x="1363845" y="806197"/>
            <a:ext cx="2685498" cy="405192"/>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Ultra-Bold"/>
                <a:ea typeface="Muli Ultra-Bold"/>
                <a:cs typeface="Muli Ultra-Bold"/>
                <a:sym typeface="Muli Ultra-Bold"/>
              </a:rPr>
              <a:t>Optimization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show="0">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47EC0134-ACDA-4911-9DE5-F3538EFA42AB}"/>
            </a:ext>
          </a:extLst>
        </p:cNvPr>
        <p:cNvGrpSpPr/>
        <p:nvPr/>
      </p:nvGrpSpPr>
      <p:grpSpPr>
        <a:xfrm>
          <a:off x="0" y="0"/>
          <a:ext cx="0" cy="0"/>
          <a:chOff x="0" y="0"/>
          <a:chExt cx="0" cy="0"/>
        </a:xfrm>
      </p:grpSpPr>
      <p:grpSp>
        <p:nvGrpSpPr>
          <p:cNvPr id="31" name="Group 7">
            <a:extLst>
              <a:ext uri="{FF2B5EF4-FFF2-40B4-BE49-F238E27FC236}">
                <a16:creationId xmlns:a16="http://schemas.microsoft.com/office/drawing/2014/main" id="{4C5B8464-7A85-D172-DE85-2FDF16366F80}"/>
              </a:ext>
            </a:extLst>
          </p:cNvPr>
          <p:cNvGrpSpPr/>
          <p:nvPr/>
        </p:nvGrpSpPr>
        <p:grpSpPr>
          <a:xfrm>
            <a:off x="8348361" y="11087100"/>
            <a:ext cx="2458189" cy="1790981"/>
            <a:chOff x="0" y="0"/>
            <a:chExt cx="1659648" cy="1556868"/>
          </a:xfrm>
        </p:grpSpPr>
        <p:sp>
          <p:nvSpPr>
            <p:cNvPr id="32" name="Freeform 8">
              <a:extLst>
                <a:ext uri="{FF2B5EF4-FFF2-40B4-BE49-F238E27FC236}">
                  <a16:creationId xmlns:a16="http://schemas.microsoft.com/office/drawing/2014/main" id="{EB763E85-3A22-6AA4-87AF-4B3E497A8A6C}"/>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33" name="TextBox 9">
              <a:extLst>
                <a:ext uri="{FF2B5EF4-FFF2-40B4-BE49-F238E27FC236}">
                  <a16:creationId xmlns:a16="http://schemas.microsoft.com/office/drawing/2014/main" id="{4048A2B8-A442-E779-BC60-8445F78DA700}"/>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34" name="Group 10">
            <a:extLst>
              <a:ext uri="{FF2B5EF4-FFF2-40B4-BE49-F238E27FC236}">
                <a16:creationId xmlns:a16="http://schemas.microsoft.com/office/drawing/2014/main" id="{F7F64D8C-ACD8-977A-84FE-0C1B2F061C76}"/>
              </a:ext>
            </a:extLst>
          </p:cNvPr>
          <p:cNvGrpSpPr/>
          <p:nvPr/>
        </p:nvGrpSpPr>
        <p:grpSpPr>
          <a:xfrm>
            <a:off x="801109" y="1834824"/>
            <a:ext cx="16877291" cy="7610516"/>
            <a:chOff x="0" y="0"/>
            <a:chExt cx="2576646" cy="1540685"/>
          </a:xfrm>
        </p:grpSpPr>
        <p:sp>
          <p:nvSpPr>
            <p:cNvPr id="35" name="Freeform 11">
              <a:extLst>
                <a:ext uri="{FF2B5EF4-FFF2-40B4-BE49-F238E27FC236}">
                  <a16:creationId xmlns:a16="http://schemas.microsoft.com/office/drawing/2014/main" id="{2A71DCC5-BC7F-FA21-C296-AC2200768388}"/>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36" name="TextBox 12">
              <a:extLst>
                <a:ext uri="{FF2B5EF4-FFF2-40B4-BE49-F238E27FC236}">
                  <a16:creationId xmlns:a16="http://schemas.microsoft.com/office/drawing/2014/main" id="{93A85297-A2DD-0CE8-950C-FE1416EB87B4}"/>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 name="Freeform 2">
            <a:extLst>
              <a:ext uri="{FF2B5EF4-FFF2-40B4-BE49-F238E27FC236}">
                <a16:creationId xmlns:a16="http://schemas.microsoft.com/office/drawing/2014/main" id="{ADE77583-B139-0BF7-96B0-C0481D7E8EEF}"/>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D27A8E6D-CD0A-81C5-3D3D-E4D6B4C945F4}"/>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74B19D09-AC4C-D10C-A1DB-1C8988262BE5}"/>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E9DF4C5C-7EAF-1110-2528-FA2A3D69627C}"/>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B19F7BF5-27AA-74AB-58FC-1152E7D0B71A}"/>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sp>
        <p:nvSpPr>
          <p:cNvPr id="16" name="Freeform 16">
            <a:extLst>
              <a:ext uri="{FF2B5EF4-FFF2-40B4-BE49-F238E27FC236}">
                <a16:creationId xmlns:a16="http://schemas.microsoft.com/office/drawing/2014/main" id="{3DA3E3F6-F02E-AC5B-6188-3C4ACE4894EA}"/>
              </a:ext>
            </a:extLst>
          </p:cNvPr>
          <p:cNvSpPr/>
          <p:nvPr/>
        </p:nvSpPr>
        <p:spPr>
          <a:xfrm>
            <a:off x="15316201" y="7330661"/>
            <a:ext cx="1943100" cy="194310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3" name="TextBox 23">
            <a:extLst>
              <a:ext uri="{FF2B5EF4-FFF2-40B4-BE49-F238E27FC236}">
                <a16:creationId xmlns:a16="http://schemas.microsoft.com/office/drawing/2014/main" id="{40C13E59-50C7-1F4B-F611-7E20C0DBD13D}"/>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4" name="TextBox 17">
            <a:extLst>
              <a:ext uri="{FF2B5EF4-FFF2-40B4-BE49-F238E27FC236}">
                <a16:creationId xmlns:a16="http://schemas.microsoft.com/office/drawing/2014/main" id="{0A5BFB2D-FD6D-E5C3-2A5C-53CE9136B0A0}"/>
              </a:ext>
            </a:extLst>
          </p:cNvPr>
          <p:cNvSpPr txBox="1"/>
          <p:nvPr/>
        </p:nvSpPr>
        <p:spPr>
          <a:xfrm>
            <a:off x="3163306" y="4792282"/>
            <a:ext cx="12152896" cy="702436"/>
          </a:xfrm>
          <a:prstGeom prst="rect">
            <a:avLst/>
          </a:prstGeom>
        </p:spPr>
        <p:txBody>
          <a:bodyPr wrap="square" lIns="0" tIns="0" rIns="0" bIns="0" rtlCol="0" anchor="t">
            <a:spAutoFit/>
          </a:bodyPr>
          <a:lstStyle/>
          <a:p>
            <a:pPr algn="ctr">
              <a:lnSpc>
                <a:spcPts val="5220"/>
              </a:lnSpc>
            </a:pPr>
            <a:r>
              <a:rPr lang="en-US" sz="6600" b="1" spc="-162" dirty="0">
                <a:solidFill>
                  <a:srgbClr val="FFFFFF"/>
                </a:solidFill>
                <a:latin typeface="Muli Bold"/>
                <a:ea typeface="Muli Bold"/>
                <a:cs typeface="Muli Bold"/>
                <a:sym typeface="Muli Bold"/>
              </a:rPr>
              <a:t> 3. Results and Analysis</a:t>
            </a:r>
          </a:p>
        </p:txBody>
      </p:sp>
    </p:spTree>
    <p:extLst>
      <p:ext uri="{BB962C8B-B14F-4D97-AF65-F5344CB8AC3E}">
        <p14:creationId xmlns:p14="http://schemas.microsoft.com/office/powerpoint/2010/main" val="12435002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72DED2C6-9141-ABB2-98E9-ABAA28ECE3B4}"/>
            </a:ext>
          </a:extLst>
        </p:cNvPr>
        <p:cNvGrpSpPr/>
        <p:nvPr/>
      </p:nvGrpSpPr>
      <p:grpSpPr>
        <a:xfrm>
          <a:off x="0" y="0"/>
          <a:ext cx="0" cy="0"/>
          <a:chOff x="0" y="0"/>
          <a:chExt cx="0" cy="0"/>
        </a:xfrm>
      </p:grpSpPr>
      <p:grpSp>
        <p:nvGrpSpPr>
          <p:cNvPr id="31" name="Group 7">
            <a:extLst>
              <a:ext uri="{FF2B5EF4-FFF2-40B4-BE49-F238E27FC236}">
                <a16:creationId xmlns:a16="http://schemas.microsoft.com/office/drawing/2014/main" id="{912424EF-9127-1F33-58A6-763C3CEA80C8}"/>
              </a:ext>
            </a:extLst>
          </p:cNvPr>
          <p:cNvGrpSpPr/>
          <p:nvPr/>
        </p:nvGrpSpPr>
        <p:grpSpPr>
          <a:xfrm>
            <a:off x="11185415" y="1834824"/>
            <a:ext cx="6301476" cy="7690457"/>
            <a:chOff x="0" y="0"/>
            <a:chExt cx="1659648" cy="1556868"/>
          </a:xfrm>
        </p:grpSpPr>
        <p:sp>
          <p:nvSpPr>
            <p:cNvPr id="32" name="Freeform 8">
              <a:extLst>
                <a:ext uri="{FF2B5EF4-FFF2-40B4-BE49-F238E27FC236}">
                  <a16:creationId xmlns:a16="http://schemas.microsoft.com/office/drawing/2014/main" id="{83328321-1BE4-D9C5-25A7-7673FAD5E102}"/>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33" name="TextBox 9">
              <a:extLst>
                <a:ext uri="{FF2B5EF4-FFF2-40B4-BE49-F238E27FC236}">
                  <a16:creationId xmlns:a16="http://schemas.microsoft.com/office/drawing/2014/main" id="{8FD4E762-1032-E029-AD4B-196EC435167E}"/>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34" name="Group 10">
            <a:extLst>
              <a:ext uri="{FF2B5EF4-FFF2-40B4-BE49-F238E27FC236}">
                <a16:creationId xmlns:a16="http://schemas.microsoft.com/office/drawing/2014/main" id="{1D36C7CD-AD89-E280-E704-597518794CA7}"/>
              </a:ext>
            </a:extLst>
          </p:cNvPr>
          <p:cNvGrpSpPr/>
          <p:nvPr/>
        </p:nvGrpSpPr>
        <p:grpSpPr>
          <a:xfrm>
            <a:off x="801109" y="1834824"/>
            <a:ext cx="9783203" cy="7610516"/>
            <a:chOff x="0" y="0"/>
            <a:chExt cx="2576646" cy="1540685"/>
          </a:xfrm>
        </p:grpSpPr>
        <p:sp>
          <p:nvSpPr>
            <p:cNvPr id="35" name="Freeform 11">
              <a:extLst>
                <a:ext uri="{FF2B5EF4-FFF2-40B4-BE49-F238E27FC236}">
                  <a16:creationId xmlns:a16="http://schemas.microsoft.com/office/drawing/2014/main" id="{693F7066-F0B4-DBA4-43C7-A32F5A33A67E}"/>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36" name="TextBox 12">
              <a:extLst>
                <a:ext uri="{FF2B5EF4-FFF2-40B4-BE49-F238E27FC236}">
                  <a16:creationId xmlns:a16="http://schemas.microsoft.com/office/drawing/2014/main" id="{727A64AC-A444-62A0-39AD-57D5369B0D33}"/>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 name="Freeform 2">
            <a:extLst>
              <a:ext uri="{FF2B5EF4-FFF2-40B4-BE49-F238E27FC236}">
                <a16:creationId xmlns:a16="http://schemas.microsoft.com/office/drawing/2014/main" id="{9E49DAA8-E20A-A64E-378E-7C93616EAF91}"/>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4D99F942-19D0-2E60-8AD4-5946C340F8C6}"/>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B3B6BBA2-ADFF-C3EF-E54E-462A5FCD0BF0}"/>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37906475-933B-FD9D-3BEF-0B217CFD51EA}"/>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0BFB1272-C5A0-F9DE-84E9-8BDFD1D086DC}"/>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sp>
        <p:nvSpPr>
          <p:cNvPr id="16" name="Freeform 16">
            <a:extLst>
              <a:ext uri="{FF2B5EF4-FFF2-40B4-BE49-F238E27FC236}">
                <a16:creationId xmlns:a16="http://schemas.microsoft.com/office/drawing/2014/main" id="{C790E758-A885-C0CE-AB8A-89C36264BA99}"/>
              </a:ext>
            </a:extLst>
          </p:cNvPr>
          <p:cNvSpPr/>
          <p:nvPr/>
        </p:nvSpPr>
        <p:spPr>
          <a:xfrm>
            <a:off x="15316201" y="7330661"/>
            <a:ext cx="1943100" cy="194310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TextBox 18">
            <a:extLst>
              <a:ext uri="{FF2B5EF4-FFF2-40B4-BE49-F238E27FC236}">
                <a16:creationId xmlns:a16="http://schemas.microsoft.com/office/drawing/2014/main" id="{D29185F7-22C3-068A-A3E9-B98270CD70B5}"/>
              </a:ext>
            </a:extLst>
          </p:cNvPr>
          <p:cNvSpPr txBox="1"/>
          <p:nvPr/>
        </p:nvSpPr>
        <p:spPr>
          <a:xfrm>
            <a:off x="1167145" y="3128869"/>
            <a:ext cx="5673836" cy="619125"/>
          </a:xfrm>
          <a:prstGeom prst="rect">
            <a:avLst/>
          </a:prstGeom>
        </p:spPr>
        <p:txBody>
          <a:bodyPr lIns="0" tIns="0" rIns="0" bIns="0" rtlCol="0" anchor="t">
            <a:spAutoFit/>
          </a:bodyPr>
          <a:lstStyle/>
          <a:p>
            <a:pPr marL="0" marR="0" lvl="0" indent="0" algn="l" defTabSz="914400" rtl="0" eaLnBrk="1" fontAlgn="auto" latinLnBrk="0" hangingPunct="1">
              <a:lnSpc>
                <a:spcPts val="5220"/>
              </a:lnSpc>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2.1.2 Constraints</a:t>
            </a:r>
          </a:p>
        </p:txBody>
      </p:sp>
      <p:sp>
        <p:nvSpPr>
          <p:cNvPr id="19" name="TextBox 19">
            <a:extLst>
              <a:ext uri="{FF2B5EF4-FFF2-40B4-BE49-F238E27FC236}">
                <a16:creationId xmlns:a16="http://schemas.microsoft.com/office/drawing/2014/main" id="{64AC26D4-C159-9285-D138-7006AD128A34}"/>
              </a:ext>
            </a:extLst>
          </p:cNvPr>
          <p:cNvSpPr txBox="1"/>
          <p:nvPr/>
        </p:nvSpPr>
        <p:spPr>
          <a:xfrm>
            <a:off x="1028700" y="3862294"/>
            <a:ext cx="8953500" cy="413190"/>
          </a:xfrm>
          <a:prstGeom prst="rect">
            <a:avLst/>
          </a:prstGeom>
        </p:spPr>
        <p:txBody>
          <a:bodyPr wrap="square"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Each item must be packed in exactly 1 truck</a:t>
            </a:r>
          </a:p>
        </p:txBody>
      </p:sp>
      <p:sp>
        <p:nvSpPr>
          <p:cNvPr id="23" name="TextBox 23">
            <a:extLst>
              <a:ext uri="{FF2B5EF4-FFF2-40B4-BE49-F238E27FC236}">
                <a16:creationId xmlns:a16="http://schemas.microsoft.com/office/drawing/2014/main" id="{B6C70FA8-F320-56ED-6DC9-71B50305F7F2}"/>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4" name="TextBox 17">
            <a:extLst>
              <a:ext uri="{FF2B5EF4-FFF2-40B4-BE49-F238E27FC236}">
                <a16:creationId xmlns:a16="http://schemas.microsoft.com/office/drawing/2014/main" id="{C0D2CB53-32C0-FA24-67BA-357914AE06BD}"/>
              </a:ext>
            </a:extLst>
          </p:cNvPr>
          <p:cNvSpPr txBox="1"/>
          <p:nvPr/>
        </p:nvSpPr>
        <p:spPr>
          <a:xfrm>
            <a:off x="1068466" y="2158243"/>
            <a:ext cx="5772515" cy="870204"/>
          </a:xfrm>
          <a:prstGeom prst="rect">
            <a:avLst/>
          </a:prstGeom>
        </p:spPr>
        <p:txBody>
          <a:bodyPr lIns="0" tIns="0" rIns="0" bIns="0" rtlCol="0" anchor="t">
            <a:spAutoFit/>
          </a:bodyPr>
          <a:lstStyle/>
          <a:p>
            <a:pPr marL="0" marR="0" lvl="0" indent="0" algn="l" defTabSz="914400" rtl="0" eaLnBrk="1" fontAlgn="auto" latinLnBrk="0" hangingPunct="1">
              <a:lnSpc>
                <a:spcPts val="6527"/>
              </a:lnSpc>
              <a:spcBef>
                <a:spcPts val="0"/>
              </a:spcBef>
              <a:spcAft>
                <a:spcPts val="0"/>
              </a:spcAft>
              <a:buClrTx/>
              <a:buSzTx/>
              <a:buFontTx/>
              <a:buNone/>
              <a:tabLst/>
              <a:defRPr/>
            </a:pPr>
            <a:r>
              <a:rPr kumimoji="0" lang="en-US" sz="6399" b="1" i="0" u="none" strike="noStrike" kern="1200" cap="none" spc="-287" normalizeH="0" baseline="0" noProof="0" dirty="0">
                <a:ln>
                  <a:noFill/>
                </a:ln>
                <a:solidFill>
                  <a:srgbClr val="FFFFFF"/>
                </a:solidFill>
                <a:effectLst/>
                <a:uLnTx/>
                <a:uFillTx/>
                <a:latin typeface="Muli Bold"/>
                <a:ea typeface="Muli Bold"/>
                <a:cs typeface="Muli Bold"/>
                <a:sym typeface="Muli Bold"/>
              </a:rPr>
              <a:t>2. Modelling</a:t>
            </a:r>
          </a:p>
        </p:txBody>
      </p: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DDEA1D07-9D0C-9588-28D2-EEEF7732E915}"/>
                  </a:ext>
                </a:extLst>
              </p:cNvPr>
              <p:cNvSpPr txBox="1"/>
              <p:nvPr/>
            </p:nvSpPr>
            <p:spPr>
              <a:xfrm>
                <a:off x="1639687" y="4289952"/>
                <a:ext cx="5402755" cy="135267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nary>
                        <m:naryPr>
                          <m:chr m:val="∑"/>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naryPr>
                        <m:sub>
                          <m:r>
                            <m:rPr>
                              <m:brk m:alnAt="23"/>
                            </m:r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𝑗</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=1</m:t>
                          </m:r>
                        </m:sub>
                        <m:sup>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𝐾</m:t>
                          </m:r>
                        </m:sup>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𝑋</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mn-ea"/>
                              <a:cs typeface="+mn-cs"/>
                            </a:rPr>
                            <m:t>𝑖𝑗</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m:t>
                          </m:r>
                          <m:r>
                            <a:rPr kumimoji="0" lang="vi-VN"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t>1</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  </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r>
                            <m:rPr>
                              <m:sty m:val="p"/>
                            </m:rPr>
                            <a:rPr kumimoji="0" lang="vi-VN"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i</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r>
                            <a:rPr kumimoji="0" lang="vi-VN"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1</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r>
                            <a:rPr kumimoji="0" lang="vi-VN"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2</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r>
                            <m:rPr>
                              <m:sty m:val="p"/>
                            </m:rPr>
                            <a:rPr kumimoji="0" lang="vi-VN" sz="2800" b="0" i="0"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N</m:t>
                          </m:r>
                          <m:r>
                            <a:rPr kumimoji="0" lang="vi-VN" sz="2800" b="0" i="0"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_</m:t>
                          </m:r>
                          <m:r>
                            <m:rPr>
                              <m:sty m:val="p"/>
                            </m:rPr>
                            <a:rPr kumimoji="0" lang="vi-VN" sz="2800" b="0" i="0"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items</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e>
                      </m:nary>
                    </m:oMath>
                  </m:oMathPara>
                </a14:m>
                <a:endParaRPr kumimoji="0" lang="en-US" sz="2400" b="0" i="0" u="none" strike="noStrike" kern="1200" cap="none" spc="0" normalizeH="0" baseline="0" noProof="0" dirty="0">
                  <a:ln>
                    <a:noFill/>
                  </a:ln>
                  <a:solidFill>
                    <a:prstClr val="white"/>
                  </a:solidFill>
                  <a:effectLst/>
                  <a:uLnTx/>
                  <a:uFillTx/>
                  <a:latin typeface="Calibri"/>
                  <a:ea typeface="+mn-ea"/>
                  <a:cs typeface="+mn-cs"/>
                </a:endParaRPr>
              </a:p>
            </p:txBody>
          </p:sp>
        </mc:Choice>
        <mc:Fallback xmlns="">
          <p:sp>
            <p:nvSpPr>
              <p:cNvPr id="37" name="TextBox 36">
                <a:extLst>
                  <a:ext uri="{FF2B5EF4-FFF2-40B4-BE49-F238E27FC236}">
                    <a16:creationId xmlns:a16="http://schemas.microsoft.com/office/drawing/2014/main" id="{DDEA1D07-9D0C-9588-28D2-EEEF7732E915}"/>
                  </a:ext>
                </a:extLst>
              </p:cNvPr>
              <p:cNvSpPr txBox="1">
                <a:spLocks noRot="1" noChangeAspect="1" noMove="1" noResize="1" noEditPoints="1" noAdjustHandles="1" noChangeArrowheads="1" noChangeShapeType="1" noTextEdit="1"/>
              </p:cNvSpPr>
              <p:nvPr/>
            </p:nvSpPr>
            <p:spPr>
              <a:xfrm>
                <a:off x="1639687" y="4289952"/>
                <a:ext cx="5402755" cy="1352678"/>
              </a:xfrm>
              <a:prstGeom prst="rect">
                <a:avLst/>
              </a:prstGeom>
              <a:blipFill>
                <a:blip r:embed="rId6"/>
                <a:stretch>
                  <a:fillRect r="-8804"/>
                </a:stretch>
              </a:blipFill>
            </p:spPr>
            <p:txBody>
              <a:bodyPr/>
              <a:lstStyle/>
              <a:p>
                <a:r>
                  <a:rPr lang="en-US">
                    <a:noFill/>
                  </a:rPr>
                  <a:t> </a:t>
                </a:r>
              </a:p>
            </p:txBody>
          </p:sp>
        </mc:Fallback>
      </mc:AlternateContent>
      <p:sp>
        <p:nvSpPr>
          <p:cNvPr id="38" name="TextBox 19">
            <a:extLst>
              <a:ext uri="{FF2B5EF4-FFF2-40B4-BE49-F238E27FC236}">
                <a16:creationId xmlns:a16="http://schemas.microsoft.com/office/drawing/2014/main" id="{626E87D2-C7FB-6892-5589-308BF2DF7A36}"/>
              </a:ext>
            </a:extLst>
          </p:cNvPr>
          <p:cNvSpPr txBox="1"/>
          <p:nvPr/>
        </p:nvSpPr>
        <p:spPr>
          <a:xfrm>
            <a:off x="1010962" y="5810908"/>
            <a:ext cx="6076761" cy="413190"/>
          </a:xfrm>
          <a:prstGeom prst="rect">
            <a:avLst/>
          </a:prstGeom>
        </p:spPr>
        <p:txBody>
          <a:bodyPr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Items can not overlap each other if</a:t>
            </a:r>
          </a:p>
        </p:txBody>
      </p:sp>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F7649C4D-EDCE-279F-2741-F59FA2897CEE}"/>
                  </a:ext>
                </a:extLst>
              </p:cNvPr>
              <p:cNvSpPr txBox="1"/>
              <p:nvPr/>
            </p:nvSpPr>
            <p:spPr>
              <a:xfrm>
                <a:off x="533400" y="6401043"/>
                <a:ext cx="9001718" cy="560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Calibri"/>
                    <a:ea typeface="+mn-ea"/>
                    <a:cs typeface="+mn-cs"/>
                  </a:rPr>
                  <a:t>	</a:t>
                </a:r>
                <a:r>
                  <a:rPr kumimoji="0" lang="en-US" sz="2400" b="0" i="0" u="none" strike="noStrike" kern="1200" cap="none" spc="0" normalizeH="0" baseline="0" noProof="0" dirty="0">
                    <a:ln>
                      <a:noFill/>
                    </a:ln>
                    <a:solidFill>
                      <a:prstClr val="white"/>
                    </a:solidFill>
                    <a:effectLst/>
                    <a:uLnTx/>
                    <a:uFillTx/>
                    <a:latin typeface="Calibri"/>
                    <a:ea typeface="+mn-ea"/>
                    <a:cs typeface="+mn-cs"/>
                  </a:rPr>
                  <a:t>then</a:t>
                </a:r>
                <a:r>
                  <a:rPr kumimoji="0" lang="en-US" sz="2800" b="0" i="0" u="none" strike="noStrike" kern="1200" cap="none" spc="0" normalizeH="0" baseline="0" noProof="0" dirty="0">
                    <a:ln>
                      <a:noFill/>
                    </a:ln>
                    <a:solidFill>
                      <a:prstClr val="white"/>
                    </a:solidFill>
                    <a:effectLst/>
                    <a:uLnTx/>
                    <a:uFillTx/>
                    <a:latin typeface="Calibri"/>
                    <a:ea typeface="+mn-ea"/>
                    <a:cs typeface="+mn-cs"/>
                  </a:rPr>
                  <a:t> </a:t>
                </a:r>
                <a14:m>
                  <m:oMath xmlns:m="http://schemas.openxmlformats.org/officeDocument/2006/math">
                    <m:sSub>
                      <m:sSub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𝑟</m:t>
                        </m:r>
                      </m:e>
                      <m:sub>
                        <m:sSub>
                          <m:sSub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𝑖</m:t>
                            </m:r>
                          </m:e>
                          <m:sub>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1</m:t>
                            </m:r>
                          </m:sub>
                        </m:sSub>
                      </m:sub>
                    </m:sSub>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0" i="0"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sSub>
                      <m:sSub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𝑙</m:t>
                        </m:r>
                      </m:e>
                      <m:sub>
                        <m:sSub>
                          <m:sSub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e>
                          <m:sub>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2</m:t>
                            </m:r>
                          </m:sub>
                        </m:sSub>
                      </m:sub>
                    </m:sSub>
                  </m:oMath>
                </a14:m>
                <a:r>
                  <a:rPr kumimoji="0" lang="en-US" sz="2800" b="0" i="0" u="none" strike="noStrike" kern="1200" cap="none" spc="0" normalizeH="0" baseline="0" noProof="0" dirty="0">
                    <a:ln>
                      <a:noFill/>
                    </a:ln>
                    <a:solidFill>
                      <a:prstClr val="white"/>
                    </a:solidFill>
                    <a:effectLst/>
                    <a:uLnTx/>
                    <a:uFillTx/>
                    <a:latin typeface="Calibri"/>
                    <a:ea typeface="+mn-ea"/>
                    <a:cs typeface="+mn-cs"/>
                  </a:rPr>
                  <a:t> </a:t>
                </a:r>
                <a:r>
                  <a:rPr kumimoji="0" lang="en-US" sz="2800" b="0" i="0" u="none" strike="noStrike" kern="1200" cap="none" spc="0" normalizeH="0" baseline="0" noProof="0" dirty="0">
                    <a:ln>
                      <a:noFill/>
                    </a:ln>
                    <a:solidFill>
                      <a:prstClr val="white"/>
                    </a:solidFill>
                    <a:effectLst/>
                    <a:uLnTx/>
                    <a:uFillTx/>
                    <a:latin typeface="Darker Grotesque Medium" panose="020B0604020202020204" charset="0"/>
                    <a:ea typeface="+mn-ea"/>
                    <a:cs typeface="+mn-cs"/>
                  </a:rPr>
                  <a:t> or  </a:t>
                </a:r>
                <a14:m>
                  <m:oMath xmlns:m="http://schemas.openxmlformats.org/officeDocument/2006/math">
                    <m:sSub>
                      <m:sSub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𝑟</m:t>
                        </m:r>
                      </m:e>
                      <m:sub>
                        <m:sSub>
                          <m:sSub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𝑖</m:t>
                            </m:r>
                          </m:e>
                          <m:sub>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2</m:t>
                            </m:r>
                          </m:sub>
                        </m:sSub>
                      </m:sub>
                    </m:sSub>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0" i="0"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sSub>
                      <m:sSub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𝑙</m:t>
                        </m:r>
                      </m:e>
                      <m:sub>
                        <m:sSub>
                          <m:sSub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e>
                          <m:sub>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1</m:t>
                            </m:r>
                          </m:sub>
                        </m:sSub>
                      </m:sub>
                    </m:sSub>
                  </m:oMath>
                </a14:m>
                <a:r>
                  <a:rPr kumimoji="0" lang="en-US" sz="2800" b="0" i="0" u="none" strike="noStrike" kern="1200" cap="none" spc="0" normalizeH="0" baseline="0" noProof="0" dirty="0">
                    <a:ln>
                      <a:noFill/>
                    </a:ln>
                    <a:solidFill>
                      <a:prstClr val="white"/>
                    </a:solidFill>
                    <a:effectLst/>
                    <a:uLnTx/>
                    <a:uFillTx/>
                    <a:latin typeface="Calibri"/>
                    <a:ea typeface="+mn-ea"/>
                    <a:cs typeface="+mn-cs"/>
                  </a:rPr>
                  <a:t>  </a:t>
                </a:r>
                <a:r>
                  <a:rPr kumimoji="0" lang="en-US" sz="2800" b="0" i="0" u="none" strike="noStrike" kern="1200" cap="none" spc="0" normalizeH="0" baseline="0" noProof="0" dirty="0">
                    <a:ln>
                      <a:noFill/>
                    </a:ln>
                    <a:solidFill>
                      <a:prstClr val="white"/>
                    </a:solidFill>
                    <a:effectLst/>
                    <a:uLnTx/>
                    <a:uFillTx/>
                    <a:latin typeface="Darker Grotesque Medium" panose="020B0604020202020204" charset="0"/>
                    <a:ea typeface="+mn-ea"/>
                    <a:cs typeface="+mn-cs"/>
                  </a:rPr>
                  <a:t>or</a:t>
                </a:r>
                <a:r>
                  <a:rPr kumimoji="0" lang="en-US" sz="2800" b="0" i="0" u="none" strike="noStrike" kern="1200" cap="none" spc="0" normalizeH="0" baseline="0" noProof="0" dirty="0">
                    <a:ln>
                      <a:noFill/>
                    </a:ln>
                    <a:solidFill>
                      <a:prstClr val="white"/>
                    </a:solidFill>
                    <a:effectLst/>
                    <a:uLnTx/>
                    <a:uFillTx/>
                    <a:latin typeface="Calibri"/>
                    <a:ea typeface="+mn-ea"/>
                    <a:cs typeface="+mn-cs"/>
                  </a:rPr>
                  <a:t>  </a:t>
                </a:r>
                <a14:m>
                  <m:oMath xmlns:m="http://schemas.openxmlformats.org/officeDocument/2006/math">
                    <m:sSub>
                      <m:sSubPr>
                        <m:ctrlP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𝑡</m:t>
                        </m:r>
                      </m:e>
                      <m:sub>
                        <m:sSub>
                          <m:sSubPr>
                            <m:ctrlP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t>𝑖</m:t>
                            </m:r>
                          </m:e>
                          <m:sub>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t>1</m:t>
                            </m:r>
                          </m:sub>
                        </m:sSub>
                      </m:sub>
                    </m:sSub>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0" i="0"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 </m:t>
                    </m:r>
                    <m:sSub>
                      <m:sSubPr>
                        <m:ctrlP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𝑏</m:t>
                        </m:r>
                      </m:e>
                      <m:sub>
                        <m:sSub>
                          <m:sSubPr>
                            <m:ctrlP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e>
                          <m:sub>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2</m:t>
                            </m:r>
                          </m:sub>
                        </m:sSub>
                      </m:sub>
                    </m:sSub>
                  </m:oMath>
                </a14:m>
                <a:r>
                  <a:rPr kumimoji="0" lang="en-US" sz="2800" b="0" i="0" u="none" strike="noStrike" kern="1200" cap="none" spc="0" normalizeH="0" baseline="0" noProof="0" dirty="0">
                    <a:ln>
                      <a:noFill/>
                    </a:ln>
                    <a:solidFill>
                      <a:prstClr val="white"/>
                    </a:solidFill>
                    <a:effectLst/>
                    <a:uLnTx/>
                    <a:uFillTx/>
                    <a:latin typeface="Calibri"/>
                    <a:ea typeface="+mn-ea"/>
                    <a:cs typeface="+mn-cs"/>
                  </a:rPr>
                  <a:t>  </a:t>
                </a:r>
                <a:r>
                  <a:rPr kumimoji="0" lang="en-US" sz="2800" b="0" i="0" u="none" strike="noStrike" kern="1200" cap="none" spc="0" normalizeH="0" baseline="0" noProof="0" dirty="0">
                    <a:ln>
                      <a:noFill/>
                    </a:ln>
                    <a:solidFill>
                      <a:prstClr val="white"/>
                    </a:solidFill>
                    <a:effectLst/>
                    <a:uLnTx/>
                    <a:uFillTx/>
                    <a:latin typeface="Darker Grotesque Medium" panose="020B0604020202020204" charset="0"/>
                    <a:ea typeface="+mn-ea"/>
                    <a:cs typeface="+mn-cs"/>
                  </a:rPr>
                  <a:t>or </a:t>
                </a:r>
                <a:r>
                  <a:rPr kumimoji="0" lang="en-US" sz="2800" b="0" i="0" u="none" strike="noStrike" kern="1200" cap="none" spc="0" normalizeH="0" baseline="0" noProof="0" dirty="0">
                    <a:ln>
                      <a:noFill/>
                    </a:ln>
                    <a:solidFill>
                      <a:prstClr val="white"/>
                    </a:solidFill>
                    <a:effectLst/>
                    <a:uLnTx/>
                    <a:uFillTx/>
                    <a:latin typeface="Calibri"/>
                    <a:ea typeface="+mn-ea"/>
                    <a:cs typeface="+mn-cs"/>
                  </a:rPr>
                  <a:t> </a:t>
                </a:r>
                <a14:m>
                  <m:oMath xmlns:m="http://schemas.openxmlformats.org/officeDocument/2006/math">
                    <m:sSub>
                      <m:sSubPr>
                        <m:ctrlP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𝑡</m:t>
                        </m:r>
                      </m:e>
                      <m:sub>
                        <m:sSub>
                          <m:sSubPr>
                            <m:ctrlP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t>𝑖</m:t>
                            </m:r>
                          </m:e>
                          <m:sub>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t>2</m:t>
                            </m:r>
                          </m:sub>
                        </m:sSub>
                      </m:sub>
                    </m:sSub>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𝑏</m:t>
                        </m:r>
                      </m:e>
                      <m:sub>
                        <m:sSub>
                          <m:sSub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e>
                          <m:sub>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1</m:t>
                            </m:r>
                          </m:sub>
                        </m:sSub>
                      </m:sub>
                    </m:sSub>
                  </m:oMath>
                </a14:m>
                <a:endParaRPr kumimoji="0" lang="en-US" sz="2800" b="0" i="0" u="none" strike="noStrike" kern="1200" cap="none" spc="0" normalizeH="0" baseline="-25000" noProof="0" dirty="0">
                  <a:ln>
                    <a:noFill/>
                  </a:ln>
                  <a:solidFill>
                    <a:prstClr val="white"/>
                  </a:solidFill>
                  <a:effectLst/>
                  <a:uLnTx/>
                  <a:uFillTx/>
                  <a:latin typeface="Calibri"/>
                  <a:ea typeface="+mn-ea"/>
                  <a:cs typeface="+mn-cs"/>
                </a:endParaRPr>
              </a:p>
            </p:txBody>
          </p:sp>
        </mc:Choice>
        <mc:Fallback xmlns="">
          <p:sp>
            <p:nvSpPr>
              <p:cNvPr id="39" name="TextBox 38">
                <a:extLst>
                  <a:ext uri="{FF2B5EF4-FFF2-40B4-BE49-F238E27FC236}">
                    <a16:creationId xmlns:a16="http://schemas.microsoft.com/office/drawing/2014/main" id="{F7649C4D-EDCE-279F-2741-F59FA2897CEE}"/>
                  </a:ext>
                </a:extLst>
              </p:cNvPr>
              <p:cNvSpPr txBox="1">
                <a:spLocks noRot="1" noChangeAspect="1" noMove="1" noResize="1" noEditPoints="1" noAdjustHandles="1" noChangeArrowheads="1" noChangeShapeType="1" noTextEdit="1"/>
              </p:cNvSpPr>
              <p:nvPr/>
            </p:nvSpPr>
            <p:spPr>
              <a:xfrm>
                <a:off x="533400" y="6401043"/>
                <a:ext cx="9001718" cy="560218"/>
              </a:xfrm>
              <a:prstGeom prst="rect">
                <a:avLst/>
              </a:prstGeom>
              <a:blipFill>
                <a:blip r:embed="rId7"/>
                <a:stretch>
                  <a:fillRect t="-10870" b="-2282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11D2111-F8AA-C7DC-C8BB-418250E47AF7}"/>
                  </a:ext>
                </a:extLst>
              </p:cNvPr>
              <p:cNvSpPr txBox="1"/>
              <p:nvPr/>
            </p:nvSpPr>
            <p:spPr>
              <a:xfrm>
                <a:off x="6623852" y="5767638"/>
                <a:ext cx="3388828" cy="56400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2800" b="1" i="1" u="none" strike="noStrike" kern="1200" cap="none" spc="0" normalizeH="0" baseline="0" noProof="0" dirty="0" smtClean="0">
                              <a:ln>
                                <a:noFill/>
                              </a:ln>
                              <a:solidFill>
                                <a:prstClr val="white"/>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dirty="0" smtClean="0">
                              <a:ln>
                                <a:noFill/>
                              </a:ln>
                              <a:solidFill>
                                <a:prstClr val="white"/>
                              </a:solidFill>
                              <a:effectLst/>
                              <a:uLnTx/>
                              <a:uFillTx/>
                              <a:latin typeface="Cambria Math" panose="02040503050406030204" pitchFamily="18" charset="0"/>
                              <a:ea typeface="+mn-ea"/>
                              <a:cs typeface="+mn-cs"/>
                            </a:rPr>
                            <m:t>𝑿</m:t>
                          </m:r>
                        </m:e>
                        <m:sub>
                          <m:sSub>
                            <m:sSubPr>
                              <m:ctrlPr>
                                <a:rPr kumimoji="0" lang="en-US" sz="2800" b="1" i="1" u="none" strike="noStrike" kern="1200" cap="none" spc="0" normalizeH="0" baseline="0" noProof="0" dirty="0" smtClean="0">
                                  <a:ln>
                                    <a:noFill/>
                                  </a:ln>
                                  <a:solidFill>
                                    <a:prstClr val="white"/>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dirty="0" smtClean="0">
                                  <a:ln>
                                    <a:noFill/>
                                  </a:ln>
                                  <a:solidFill>
                                    <a:prstClr val="white"/>
                                  </a:solidFill>
                                  <a:effectLst/>
                                  <a:uLnTx/>
                                  <a:uFillTx/>
                                  <a:latin typeface="Cambria Math" panose="02040503050406030204" pitchFamily="18" charset="0"/>
                                  <a:ea typeface="+mn-ea"/>
                                  <a:cs typeface="+mn-cs"/>
                                </a:rPr>
                                <m:t>𝒊</m:t>
                              </m:r>
                            </m:e>
                            <m:sub>
                              <m:r>
                                <a:rPr kumimoji="0" lang="en-US" sz="2800" b="1" i="1" u="none" strike="noStrike" kern="1200" cap="none" spc="0" normalizeH="0" baseline="0" noProof="0" dirty="0" smtClean="0">
                                  <a:ln>
                                    <a:noFill/>
                                  </a:ln>
                                  <a:solidFill>
                                    <a:prstClr val="white"/>
                                  </a:solidFill>
                                  <a:effectLst/>
                                  <a:uLnTx/>
                                  <a:uFillTx/>
                                  <a:latin typeface="Cambria Math" panose="02040503050406030204" pitchFamily="18" charset="0"/>
                                  <a:ea typeface="+mn-ea"/>
                                  <a:cs typeface="+mn-cs"/>
                                </a:rPr>
                                <m:t>𝟏</m:t>
                              </m:r>
                            </m:sub>
                          </m:sSub>
                          <m:r>
                            <a:rPr kumimoji="0" lang="en-US" sz="2800" b="1" i="1" u="none" strike="noStrike" kern="1200" cap="none" spc="0" normalizeH="0" baseline="0" noProof="0" dirty="0" smtClean="0">
                              <a:ln>
                                <a:noFill/>
                              </a:ln>
                              <a:solidFill>
                                <a:prstClr val="white"/>
                              </a:solidFill>
                              <a:effectLst/>
                              <a:uLnTx/>
                              <a:uFillTx/>
                              <a:latin typeface="Cambria Math" panose="02040503050406030204" pitchFamily="18" charset="0"/>
                              <a:ea typeface="+mn-ea"/>
                              <a:cs typeface="+mn-cs"/>
                            </a:rPr>
                            <m:t>𝒋</m:t>
                          </m:r>
                        </m:sub>
                      </m:sSub>
                      <m:r>
                        <a:rPr kumimoji="0" lang="en-US" sz="2800" b="1" i="1" u="none" strike="noStrike" kern="1200" cap="none" spc="0" normalizeH="0" baseline="0" noProof="0" dirty="0">
                          <a:ln>
                            <a:noFill/>
                          </a:ln>
                          <a:solidFill>
                            <a:prstClr val="white"/>
                          </a:solidFill>
                          <a:effectLst/>
                          <a:uLnTx/>
                          <a:uFillTx/>
                          <a:latin typeface="Cambria Math" panose="02040503050406030204" pitchFamily="18" charset="0"/>
                          <a:ea typeface="+mn-ea"/>
                          <a:cs typeface="+mn-cs"/>
                        </a:rPr>
                        <m:t> =</m:t>
                      </m:r>
                      <m:sSub>
                        <m:sSubPr>
                          <m:ctrlPr>
                            <a:rPr kumimoji="0" lang="en-US" sz="2800" b="1" i="1" u="none" strike="noStrike" kern="1200" cap="none" spc="0" normalizeH="0" baseline="0" noProof="0" dirty="0">
                              <a:ln>
                                <a:noFill/>
                              </a:ln>
                              <a:solidFill>
                                <a:prstClr val="white"/>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dirty="0">
                              <a:ln>
                                <a:noFill/>
                              </a:ln>
                              <a:solidFill>
                                <a:prstClr val="white"/>
                              </a:solidFill>
                              <a:effectLst/>
                              <a:uLnTx/>
                              <a:uFillTx/>
                              <a:latin typeface="Cambria Math" panose="02040503050406030204" pitchFamily="18" charset="0"/>
                              <a:ea typeface="+mn-ea"/>
                              <a:cs typeface="+mn-cs"/>
                            </a:rPr>
                            <m:t>𝑿</m:t>
                          </m:r>
                        </m:e>
                        <m:sub>
                          <m:sSub>
                            <m:sSubPr>
                              <m:ctrlPr>
                                <a:rPr kumimoji="0" lang="en-US" sz="2800" b="1" i="1" u="none" strike="noStrike" kern="1200" cap="none" spc="0" normalizeH="0" baseline="0" noProof="0" dirty="0">
                                  <a:ln>
                                    <a:noFill/>
                                  </a:ln>
                                  <a:solidFill>
                                    <a:prstClr val="white"/>
                                  </a:solidFill>
                                  <a:effectLst/>
                                  <a:uLnTx/>
                                  <a:uFillTx/>
                                  <a:latin typeface="Cambria Math" panose="02040503050406030204" pitchFamily="18" charset="0"/>
                                  <a:ea typeface="+mn-ea"/>
                                  <a:cs typeface="+mn-cs"/>
                                </a:rPr>
                              </m:ctrlPr>
                            </m:sSubPr>
                            <m:e>
                              <m:r>
                                <a:rPr kumimoji="0" lang="en-US" sz="2800" b="1" i="1" u="none" strike="noStrike" kern="1200" cap="none" spc="0" normalizeH="0" baseline="0" noProof="0" dirty="0">
                                  <a:ln>
                                    <a:noFill/>
                                  </a:ln>
                                  <a:solidFill>
                                    <a:prstClr val="white"/>
                                  </a:solidFill>
                                  <a:effectLst/>
                                  <a:uLnTx/>
                                  <a:uFillTx/>
                                  <a:latin typeface="Cambria Math" panose="02040503050406030204" pitchFamily="18" charset="0"/>
                                  <a:ea typeface="+mn-ea"/>
                                  <a:cs typeface="+mn-cs"/>
                                </a:rPr>
                                <m:t>𝒊</m:t>
                              </m:r>
                            </m:e>
                            <m:sub>
                              <m:r>
                                <a:rPr kumimoji="0" lang="en-US" sz="2800" b="1" i="1" u="none" strike="noStrike" kern="1200" cap="none" spc="0" normalizeH="0" baseline="0" noProof="0" dirty="0" smtClean="0">
                                  <a:ln>
                                    <a:noFill/>
                                  </a:ln>
                                  <a:solidFill>
                                    <a:prstClr val="white"/>
                                  </a:solidFill>
                                  <a:effectLst/>
                                  <a:uLnTx/>
                                  <a:uFillTx/>
                                  <a:latin typeface="Cambria Math" panose="02040503050406030204" pitchFamily="18" charset="0"/>
                                  <a:ea typeface="+mn-ea"/>
                                  <a:cs typeface="+mn-cs"/>
                                </a:rPr>
                                <m:t>𝟐</m:t>
                              </m:r>
                            </m:sub>
                          </m:sSub>
                          <m:r>
                            <a:rPr kumimoji="0" lang="en-US" sz="2800" b="1" i="1" u="none" strike="noStrike" kern="1200" cap="none" spc="0" normalizeH="0" baseline="0" noProof="0" dirty="0">
                              <a:ln>
                                <a:noFill/>
                              </a:ln>
                              <a:solidFill>
                                <a:prstClr val="white"/>
                              </a:solidFill>
                              <a:effectLst/>
                              <a:uLnTx/>
                              <a:uFillTx/>
                              <a:latin typeface="Cambria Math" panose="02040503050406030204" pitchFamily="18" charset="0"/>
                              <a:ea typeface="+mn-ea"/>
                              <a:cs typeface="+mn-cs"/>
                            </a:rPr>
                            <m:t>𝒋</m:t>
                          </m:r>
                        </m:sub>
                      </m:sSub>
                      <m:r>
                        <a:rPr kumimoji="0" lang="en-US" sz="2800" b="1" i="1" u="none" strike="noStrike" kern="1200" cap="none" spc="0" normalizeH="0" baseline="0" noProof="0" dirty="0">
                          <a:ln>
                            <a:noFill/>
                          </a:ln>
                          <a:solidFill>
                            <a:prstClr val="white"/>
                          </a:solidFill>
                          <a:effectLst/>
                          <a:uLnTx/>
                          <a:uFillTx/>
                          <a:latin typeface="Cambria Math" panose="02040503050406030204" pitchFamily="18" charset="0"/>
                          <a:ea typeface="+mn-ea"/>
                          <a:cs typeface="+mn-cs"/>
                        </a:rPr>
                        <m:t>= </m:t>
                      </m:r>
                      <m:r>
                        <a:rPr kumimoji="0" lang="en-US" sz="2800" b="1" i="1" u="none" strike="noStrike" kern="1200" cap="none" spc="0" normalizeH="0" baseline="0" noProof="0" dirty="0">
                          <a:ln>
                            <a:noFill/>
                          </a:ln>
                          <a:solidFill>
                            <a:prstClr val="white"/>
                          </a:solidFill>
                          <a:effectLst/>
                          <a:uLnTx/>
                          <a:uFillTx/>
                          <a:latin typeface="Cambria Math" panose="02040503050406030204" pitchFamily="18" charset="0"/>
                          <a:ea typeface="+mn-ea"/>
                          <a:cs typeface="+mn-cs"/>
                        </a:rPr>
                        <m:t>𝟏</m:t>
                      </m:r>
                    </m:oMath>
                  </m:oMathPara>
                </a14:m>
                <a:endParaRPr kumimoji="0" lang="en-US" sz="2800" b="1" i="0" u="none" strike="noStrike" kern="1200" cap="none" spc="0" normalizeH="0" baseline="0" noProof="0" dirty="0">
                  <a:ln>
                    <a:noFill/>
                  </a:ln>
                  <a:solidFill>
                    <a:prstClr val="white"/>
                  </a:solidFill>
                  <a:effectLst/>
                  <a:uLnTx/>
                  <a:uFillTx/>
                  <a:latin typeface="Calibri"/>
                  <a:ea typeface="+mn-ea"/>
                  <a:cs typeface="+mn-cs"/>
                </a:endParaRPr>
              </a:p>
            </p:txBody>
          </p:sp>
        </mc:Choice>
        <mc:Fallback xmlns="">
          <p:sp>
            <p:nvSpPr>
              <p:cNvPr id="8" name="TextBox 7">
                <a:extLst>
                  <a:ext uri="{FF2B5EF4-FFF2-40B4-BE49-F238E27FC236}">
                    <a16:creationId xmlns:a16="http://schemas.microsoft.com/office/drawing/2014/main" id="{411D2111-F8AA-C7DC-C8BB-418250E47AF7}"/>
                  </a:ext>
                </a:extLst>
              </p:cNvPr>
              <p:cNvSpPr txBox="1">
                <a:spLocks noRot="1" noChangeAspect="1" noMove="1" noResize="1" noEditPoints="1" noAdjustHandles="1" noChangeArrowheads="1" noChangeShapeType="1" noTextEdit="1"/>
              </p:cNvSpPr>
              <p:nvPr/>
            </p:nvSpPr>
            <p:spPr>
              <a:xfrm>
                <a:off x="6623852" y="5767638"/>
                <a:ext cx="3388828" cy="564001"/>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63BAA620-5467-F3D8-D924-CC595CD8CA7C}"/>
                  </a:ext>
                </a:extLst>
              </p:cNvPr>
              <p:cNvSpPr txBox="1"/>
              <p:nvPr/>
            </p:nvSpPr>
            <p:spPr>
              <a:xfrm>
                <a:off x="655656" y="7938616"/>
                <a:ext cx="4819314" cy="105349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Calibri"/>
                    <a:ea typeface="+mn-ea"/>
                    <a:cs typeface="+mn-cs"/>
                  </a:rPr>
                  <a:t>	</a:t>
                </a:r>
                <a14:m>
                  <m:oMath xmlns:m="http://schemas.openxmlformats.org/officeDocument/2006/math">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d>
                      <m:dPr>
                        <m:begChr m:val="{"/>
                        <m:endChr m:val=""/>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dPr>
                      <m:e>
                        <m:eqArr>
                          <m:eqArr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eqArr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𝑤</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𝑟</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𝑊</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𝑗</m:t>
                            </m:r>
                          </m:e>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h</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𝑡</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𝐻</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𝑗</m:t>
                            </m:r>
                          </m:e>
                        </m:eqArr>
                      </m:e>
                    </m:d>
                  </m:oMath>
                </a14:m>
                <a:endParaRPr kumimoji="0" lang="en-US" sz="2800" b="0" i="0" u="none" strike="noStrike" kern="1200" cap="none" spc="0" normalizeH="0" baseline="0" noProof="0" dirty="0">
                  <a:ln>
                    <a:noFill/>
                  </a:ln>
                  <a:solidFill>
                    <a:prstClr val="white"/>
                  </a:solidFill>
                  <a:effectLst/>
                  <a:uLnTx/>
                  <a:uFillTx/>
                  <a:latin typeface="Calibri"/>
                  <a:ea typeface="+mn-ea"/>
                  <a:cs typeface="+mn-cs"/>
                </a:endParaRPr>
              </a:p>
            </p:txBody>
          </p:sp>
        </mc:Choice>
        <mc:Fallback xmlns="">
          <p:sp>
            <p:nvSpPr>
              <p:cNvPr id="11" name="TextBox 10">
                <a:extLst>
                  <a:ext uri="{FF2B5EF4-FFF2-40B4-BE49-F238E27FC236}">
                    <a16:creationId xmlns:a16="http://schemas.microsoft.com/office/drawing/2014/main" id="{63BAA620-5467-F3D8-D924-CC595CD8CA7C}"/>
                  </a:ext>
                </a:extLst>
              </p:cNvPr>
              <p:cNvSpPr txBox="1">
                <a:spLocks noRot="1" noChangeAspect="1" noMove="1" noResize="1" noEditPoints="1" noAdjustHandles="1" noChangeArrowheads="1" noChangeShapeType="1" noTextEdit="1"/>
              </p:cNvSpPr>
              <p:nvPr/>
            </p:nvSpPr>
            <p:spPr>
              <a:xfrm>
                <a:off x="655656" y="7938616"/>
                <a:ext cx="4819314" cy="1053494"/>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9">
                <a:extLst>
                  <a:ext uri="{FF2B5EF4-FFF2-40B4-BE49-F238E27FC236}">
                    <a16:creationId xmlns:a16="http://schemas.microsoft.com/office/drawing/2014/main" id="{2A3233D5-9A5F-6FD8-EB9E-7E746C1CC1CE}"/>
                  </a:ext>
                </a:extLst>
              </p:cNvPr>
              <p:cNvSpPr txBox="1"/>
              <p:nvPr/>
            </p:nvSpPr>
            <p:spPr>
              <a:xfrm>
                <a:off x="1028700" y="7536360"/>
                <a:ext cx="8648700" cy="425116"/>
              </a:xfrm>
              <a:prstGeom prst="rect">
                <a:avLst/>
              </a:prstGeom>
            </p:spPr>
            <p:txBody>
              <a:bodyPr wrap="square"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Items can not exceed the truck if </a:t>
                </a:r>
                <a14:m>
                  <m:oMath xmlns:m="http://schemas.openxmlformats.org/officeDocument/2006/math">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𝑋</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mn-ea"/>
                        <a:cs typeface="+mn-cs"/>
                      </a:rPr>
                      <m:t>𝑖𝑗</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m:t>
                    </m:r>
                    <m:r>
                      <a:rPr kumimoji="0" lang="vi-VN"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t>1</m:t>
                    </m:r>
                  </m:oMath>
                </a14:m>
                <a:endPar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endParaRPr>
              </a:p>
            </p:txBody>
          </p:sp>
        </mc:Choice>
        <mc:Fallback xmlns="">
          <p:sp>
            <p:nvSpPr>
              <p:cNvPr id="12" name="TextBox 19">
                <a:extLst>
                  <a:ext uri="{FF2B5EF4-FFF2-40B4-BE49-F238E27FC236}">
                    <a16:creationId xmlns:a16="http://schemas.microsoft.com/office/drawing/2014/main" id="{2A3233D5-9A5F-6FD8-EB9E-7E746C1CC1CE}"/>
                  </a:ext>
                </a:extLst>
              </p:cNvPr>
              <p:cNvSpPr txBox="1">
                <a:spLocks noRot="1" noChangeAspect="1" noMove="1" noResize="1" noEditPoints="1" noAdjustHandles="1" noChangeArrowheads="1" noChangeShapeType="1" noTextEdit="1"/>
              </p:cNvSpPr>
              <p:nvPr/>
            </p:nvSpPr>
            <p:spPr>
              <a:xfrm>
                <a:off x="1028700" y="7536360"/>
                <a:ext cx="8648700" cy="425116"/>
              </a:xfrm>
              <a:prstGeom prst="rect">
                <a:avLst/>
              </a:prstGeom>
              <a:blipFill>
                <a:blip r:embed="rId10"/>
                <a:stretch>
                  <a:fillRect t="-11429" b="-40000"/>
                </a:stretch>
              </a:blipFill>
            </p:spPr>
            <p:txBody>
              <a:bodyPr/>
              <a:lstStyle/>
              <a:p>
                <a:r>
                  <a:rPr lang="en-US">
                    <a:noFill/>
                  </a:rPr>
                  <a:t> </a:t>
                </a:r>
              </a:p>
            </p:txBody>
          </p:sp>
        </mc:Fallback>
      </mc:AlternateContent>
      <p:sp>
        <p:nvSpPr>
          <p:cNvPr id="13" name="TextBox 18">
            <a:extLst>
              <a:ext uri="{FF2B5EF4-FFF2-40B4-BE49-F238E27FC236}">
                <a16:creationId xmlns:a16="http://schemas.microsoft.com/office/drawing/2014/main" id="{FF7986B7-9B65-564E-6AAA-E4D14831F810}"/>
              </a:ext>
            </a:extLst>
          </p:cNvPr>
          <p:cNvSpPr txBox="1"/>
          <p:nvPr/>
        </p:nvSpPr>
        <p:spPr>
          <a:xfrm>
            <a:off x="11674122" y="2283782"/>
            <a:ext cx="5673836" cy="619125"/>
          </a:xfrm>
          <a:prstGeom prst="rect">
            <a:avLst/>
          </a:prstGeom>
        </p:spPr>
        <p:txBody>
          <a:bodyPr lIns="0" tIns="0" rIns="0" bIns="0" rtlCol="0" anchor="t">
            <a:spAutoFit/>
          </a:bodyPr>
          <a:lstStyle/>
          <a:p>
            <a:pPr marL="0" marR="0" lvl="0" indent="0" algn="l" defTabSz="914400" rtl="0" eaLnBrk="1" fontAlgn="auto" latinLnBrk="0" hangingPunct="1">
              <a:lnSpc>
                <a:spcPts val="5220"/>
              </a:lnSpc>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2.1.3 Objective function</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69313848-F968-1433-F311-B61A719E018C}"/>
                  </a:ext>
                </a:extLst>
              </p:cNvPr>
              <p:cNvSpPr txBox="1"/>
              <p:nvPr/>
            </p:nvSpPr>
            <p:spPr>
              <a:xfrm>
                <a:off x="11674122" y="3747994"/>
                <a:ext cx="4861278" cy="135267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nary>
                        <m:naryPr>
                          <m:chr m:val="∑"/>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naryPr>
                        <m:sub>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=1</m:t>
                          </m:r>
                        </m:sub>
                        <m:sup>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𝐾</m:t>
                          </m:r>
                        </m:sup>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𝑍</m:t>
                          </m:r>
                          <m:r>
                            <a:rPr kumimoji="0" lang="en-US" sz="2800" b="0" i="1" u="none" strike="noStrike" kern="1200" cap="none" spc="0" normalizeH="0" baseline="-25000" noProof="0">
                              <a:ln>
                                <a:noFill/>
                              </a:ln>
                              <a:solidFill>
                                <a:prstClr val="white"/>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𝐶𝑖</m:t>
                          </m:r>
                        </m:e>
                      </m:nary>
                    </m:oMath>
                  </m:oMathPara>
                </a14:m>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p:txBody>
          </p:sp>
        </mc:Choice>
        <mc:Fallback xmlns="">
          <p:sp>
            <p:nvSpPr>
              <p:cNvPr id="15" name="TextBox 14">
                <a:extLst>
                  <a:ext uri="{FF2B5EF4-FFF2-40B4-BE49-F238E27FC236}">
                    <a16:creationId xmlns:a16="http://schemas.microsoft.com/office/drawing/2014/main" id="{69313848-F968-1433-F311-B61A719E018C}"/>
                  </a:ext>
                </a:extLst>
              </p:cNvPr>
              <p:cNvSpPr txBox="1">
                <a:spLocks noRot="1" noChangeAspect="1" noMove="1" noResize="1" noEditPoints="1" noAdjustHandles="1" noChangeArrowheads="1" noChangeShapeType="1" noTextEdit="1"/>
              </p:cNvSpPr>
              <p:nvPr/>
            </p:nvSpPr>
            <p:spPr>
              <a:xfrm>
                <a:off x="11674122" y="3747994"/>
                <a:ext cx="4861278" cy="1352678"/>
              </a:xfrm>
              <a:prstGeom prst="rect">
                <a:avLst/>
              </a:prstGeom>
              <a:blipFill>
                <a:blip r:embed="rId11"/>
                <a:stretch>
                  <a:fillRect/>
                </a:stretch>
              </a:blipFill>
            </p:spPr>
            <p:txBody>
              <a:bodyPr/>
              <a:lstStyle/>
              <a:p>
                <a:r>
                  <a:rPr lang="en-US">
                    <a:noFill/>
                  </a:rPr>
                  <a:t> </a:t>
                </a:r>
              </a:p>
            </p:txBody>
          </p:sp>
        </mc:Fallback>
      </mc:AlternateContent>
      <p:sp>
        <p:nvSpPr>
          <p:cNvPr id="25" name="TextBox 19">
            <a:extLst>
              <a:ext uri="{FF2B5EF4-FFF2-40B4-BE49-F238E27FC236}">
                <a16:creationId xmlns:a16="http://schemas.microsoft.com/office/drawing/2014/main" id="{0F74CCC9-0E19-9D2B-FD63-DD7BE17CCABD}"/>
              </a:ext>
            </a:extLst>
          </p:cNvPr>
          <p:cNvSpPr txBox="1"/>
          <p:nvPr/>
        </p:nvSpPr>
        <p:spPr>
          <a:xfrm>
            <a:off x="12369956" y="4217738"/>
            <a:ext cx="1181100" cy="413190"/>
          </a:xfrm>
          <a:prstGeom prst="rect">
            <a:avLst/>
          </a:prstGeom>
        </p:spPr>
        <p:txBody>
          <a:bodyPr wrap="square" lIns="0" tIns="0" rIns="0" bIns="0" rtlCol="0" anchor="t">
            <a:spAutoFit/>
          </a:bodyPr>
          <a:lstStyle/>
          <a:p>
            <a:pPr marL="259080" marR="0" lvl="1" indent="0" algn="l" defTabSz="914400" rtl="0" eaLnBrk="1" fontAlgn="auto" latinLnBrk="0" hangingPunct="1">
              <a:lnSpc>
                <a:spcPts val="3359"/>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min</a:t>
            </a:r>
          </a:p>
        </p:txBody>
      </p:sp>
    </p:spTree>
    <p:extLst>
      <p:ext uri="{BB962C8B-B14F-4D97-AF65-F5344CB8AC3E}">
        <p14:creationId xmlns:p14="http://schemas.microsoft.com/office/powerpoint/2010/main" val="6098712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21645FCB-8D2C-FB2A-608E-D265F5EE76C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1AF581E1-6AD0-B980-02EB-23C1D4B0577C}"/>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591DCD74-7148-501B-7B49-E696CB9D0F77}"/>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F945C3C6-5767-8639-1A68-BF43E17BEAE1}"/>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F8E7DBC7-F4AC-5755-43A2-1FA95C8D327B}"/>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EC8237EF-E8A3-5DCE-3390-0EC6488082D7}"/>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grpSp>
        <p:nvGrpSpPr>
          <p:cNvPr id="7" name="Group 7">
            <a:extLst>
              <a:ext uri="{FF2B5EF4-FFF2-40B4-BE49-F238E27FC236}">
                <a16:creationId xmlns:a16="http://schemas.microsoft.com/office/drawing/2014/main" id="{0F443EB6-72EC-2444-6918-7AEDFFE2CB66}"/>
              </a:ext>
            </a:extLst>
          </p:cNvPr>
          <p:cNvGrpSpPr/>
          <p:nvPr/>
        </p:nvGrpSpPr>
        <p:grpSpPr>
          <a:xfrm>
            <a:off x="803986" y="1790345"/>
            <a:ext cx="6301476" cy="7690457"/>
            <a:chOff x="0" y="0"/>
            <a:chExt cx="1659648" cy="1556868"/>
          </a:xfrm>
        </p:grpSpPr>
        <p:sp>
          <p:nvSpPr>
            <p:cNvPr id="8" name="Freeform 8">
              <a:extLst>
                <a:ext uri="{FF2B5EF4-FFF2-40B4-BE49-F238E27FC236}">
                  <a16:creationId xmlns:a16="http://schemas.microsoft.com/office/drawing/2014/main" id="{9DD5FED8-8452-DCD5-CFCD-702CA68EAC01}"/>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9" name="TextBox 9">
              <a:extLst>
                <a:ext uri="{FF2B5EF4-FFF2-40B4-BE49-F238E27FC236}">
                  <a16:creationId xmlns:a16="http://schemas.microsoft.com/office/drawing/2014/main" id="{E4194356-F195-AB08-A0A6-0A0B8D590519}"/>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0" name="Group 10">
            <a:extLst>
              <a:ext uri="{FF2B5EF4-FFF2-40B4-BE49-F238E27FC236}">
                <a16:creationId xmlns:a16="http://schemas.microsoft.com/office/drawing/2014/main" id="{B6318833-E89C-794F-9571-5F6921FF5B67}"/>
              </a:ext>
            </a:extLst>
          </p:cNvPr>
          <p:cNvGrpSpPr/>
          <p:nvPr/>
        </p:nvGrpSpPr>
        <p:grpSpPr>
          <a:xfrm>
            <a:off x="7703689" y="1878880"/>
            <a:ext cx="9783203" cy="7610516"/>
            <a:chOff x="0" y="0"/>
            <a:chExt cx="2576646" cy="1540685"/>
          </a:xfrm>
        </p:grpSpPr>
        <p:sp>
          <p:nvSpPr>
            <p:cNvPr id="11" name="Freeform 11">
              <a:extLst>
                <a:ext uri="{FF2B5EF4-FFF2-40B4-BE49-F238E27FC236}">
                  <a16:creationId xmlns:a16="http://schemas.microsoft.com/office/drawing/2014/main" id="{76271EF9-9CB9-B965-8868-DA1F007367D3}"/>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2" name="TextBox 12">
              <a:extLst>
                <a:ext uri="{FF2B5EF4-FFF2-40B4-BE49-F238E27FC236}">
                  <a16:creationId xmlns:a16="http://schemas.microsoft.com/office/drawing/2014/main" id="{DEE95EDF-592D-AAB3-C239-19E564F8A9E6}"/>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16" name="Freeform 16">
            <a:extLst>
              <a:ext uri="{FF2B5EF4-FFF2-40B4-BE49-F238E27FC236}">
                <a16:creationId xmlns:a16="http://schemas.microsoft.com/office/drawing/2014/main" id="{8C70411F-034C-5D30-823E-FC2CE35BD222}"/>
              </a:ext>
            </a:extLst>
          </p:cNvPr>
          <p:cNvSpPr/>
          <p:nvPr/>
        </p:nvSpPr>
        <p:spPr>
          <a:xfrm>
            <a:off x="15901987" y="2053468"/>
            <a:ext cx="1357313" cy="1357313"/>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TextBox 17">
            <a:extLst>
              <a:ext uri="{FF2B5EF4-FFF2-40B4-BE49-F238E27FC236}">
                <a16:creationId xmlns:a16="http://schemas.microsoft.com/office/drawing/2014/main" id="{C5D10F93-BA92-C9AA-1E60-C65ECF74FBED}"/>
              </a:ext>
            </a:extLst>
          </p:cNvPr>
          <p:cNvSpPr txBox="1"/>
          <p:nvPr/>
        </p:nvSpPr>
        <p:spPr>
          <a:xfrm>
            <a:off x="1068466" y="2158243"/>
            <a:ext cx="5772515" cy="870204"/>
          </a:xfrm>
          <a:prstGeom prst="rect">
            <a:avLst/>
          </a:prstGeom>
        </p:spPr>
        <p:txBody>
          <a:bodyPr lIns="0" tIns="0" rIns="0" bIns="0" rtlCol="0" anchor="t">
            <a:spAutoFit/>
          </a:bodyPr>
          <a:lstStyle/>
          <a:p>
            <a:pPr marL="0" marR="0" lvl="0" indent="0" algn="l" defTabSz="914400" rtl="0" eaLnBrk="1" fontAlgn="auto" latinLnBrk="0" hangingPunct="1">
              <a:lnSpc>
                <a:spcPts val="6527"/>
              </a:lnSpc>
              <a:spcBef>
                <a:spcPts val="0"/>
              </a:spcBef>
              <a:spcAft>
                <a:spcPts val="0"/>
              </a:spcAft>
              <a:buClrTx/>
              <a:buSzTx/>
              <a:buFontTx/>
              <a:buNone/>
              <a:tabLst/>
              <a:defRPr/>
            </a:pPr>
            <a:r>
              <a:rPr kumimoji="0" lang="en-US" sz="6399" b="1" i="0" u="none" strike="noStrike" kern="1200" cap="none" spc="-287" normalizeH="0" baseline="0" noProof="0" dirty="0">
                <a:ln>
                  <a:noFill/>
                </a:ln>
                <a:solidFill>
                  <a:srgbClr val="FFFFFF"/>
                </a:solidFill>
                <a:effectLst/>
                <a:uLnTx/>
                <a:uFillTx/>
                <a:latin typeface="Muli Bold"/>
                <a:ea typeface="Muli Bold"/>
                <a:cs typeface="Muli Bold"/>
                <a:sym typeface="Muli Bold"/>
              </a:rPr>
              <a:t>2. Modelling</a:t>
            </a:r>
          </a:p>
        </p:txBody>
      </p:sp>
      <p:sp>
        <p:nvSpPr>
          <p:cNvPr id="18" name="TextBox 18">
            <a:extLst>
              <a:ext uri="{FF2B5EF4-FFF2-40B4-BE49-F238E27FC236}">
                <a16:creationId xmlns:a16="http://schemas.microsoft.com/office/drawing/2014/main" id="{8B9D6F3F-6DE7-DE92-CA40-89CC1E199A3F}"/>
              </a:ext>
            </a:extLst>
          </p:cNvPr>
          <p:cNvSpPr txBox="1"/>
          <p:nvPr/>
        </p:nvSpPr>
        <p:spPr>
          <a:xfrm>
            <a:off x="1167145" y="3128869"/>
            <a:ext cx="5673836" cy="619125"/>
          </a:xfrm>
          <a:prstGeom prst="rect">
            <a:avLst/>
          </a:prstGeom>
        </p:spPr>
        <p:txBody>
          <a:bodyPr lIns="0" tIns="0" rIns="0" bIns="0" rtlCol="0" anchor="t">
            <a:spAutoFit/>
          </a:bodyPr>
          <a:lstStyle/>
          <a:p>
            <a:pPr marL="0" marR="0" lvl="0" indent="0" algn="l" defTabSz="914400" rtl="0" eaLnBrk="1" fontAlgn="auto" latinLnBrk="0" hangingPunct="1">
              <a:lnSpc>
                <a:spcPts val="5220"/>
              </a:lnSpc>
              <a:spcBef>
                <a:spcPts val="0"/>
              </a:spcBef>
              <a:spcAft>
                <a:spcPts val="0"/>
              </a:spcAft>
              <a:buClrTx/>
              <a:buSzTx/>
              <a:buFontTx/>
              <a:buNone/>
              <a:tabLst/>
              <a:defRPr/>
            </a:pPr>
            <a:r>
              <a:rPr kumimoji="0" lang="en-US" sz="3600" b="1" i="0" u="none" strike="noStrike" kern="1200" cap="none" spc="-162" normalizeH="0" baseline="0" noProof="0">
                <a:ln>
                  <a:noFill/>
                </a:ln>
                <a:solidFill>
                  <a:srgbClr val="FFFFFF"/>
                </a:solidFill>
                <a:effectLst/>
                <a:uLnTx/>
                <a:uFillTx/>
                <a:latin typeface="Muli Bold"/>
                <a:ea typeface="Muli Bold"/>
                <a:cs typeface="Muli Bold"/>
                <a:sym typeface="Muli Bold"/>
              </a:rPr>
              <a:t>2.1 CP model</a:t>
            </a:r>
          </a:p>
        </p:txBody>
      </p:sp>
      <p:sp>
        <p:nvSpPr>
          <p:cNvPr id="19" name="TextBox 19">
            <a:extLst>
              <a:ext uri="{FF2B5EF4-FFF2-40B4-BE49-F238E27FC236}">
                <a16:creationId xmlns:a16="http://schemas.microsoft.com/office/drawing/2014/main" id="{3D3252D1-5D5B-DC2C-EA80-5AA17B375C63}"/>
              </a:ext>
            </a:extLst>
          </p:cNvPr>
          <p:cNvSpPr txBox="1"/>
          <p:nvPr/>
        </p:nvSpPr>
        <p:spPr>
          <a:xfrm>
            <a:off x="1028700" y="3862294"/>
            <a:ext cx="6076761" cy="843915"/>
          </a:xfrm>
          <a:prstGeom prst="rect">
            <a:avLst/>
          </a:prstGeom>
        </p:spPr>
        <p:txBody>
          <a:bodyPr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a:ln>
                  <a:noFill/>
                </a:ln>
                <a:solidFill>
                  <a:srgbClr val="FFFFFF"/>
                </a:solidFill>
                <a:effectLst/>
                <a:uLnTx/>
                <a:uFillTx/>
                <a:latin typeface="Poppins"/>
                <a:ea typeface="Poppins"/>
                <a:cs typeface="Poppins"/>
                <a:sym typeface="Poppins"/>
              </a:rPr>
              <a:t>li, ri, bi, ti : left, right, bottom and top coordinates of item i</a:t>
            </a:r>
          </a:p>
        </p:txBody>
      </p:sp>
      <p:sp>
        <p:nvSpPr>
          <p:cNvPr id="20" name="TextBox 20">
            <a:extLst>
              <a:ext uri="{FF2B5EF4-FFF2-40B4-BE49-F238E27FC236}">
                <a16:creationId xmlns:a16="http://schemas.microsoft.com/office/drawing/2014/main" id="{74480B99-57B3-ABF8-8F5D-77A626979B26}"/>
              </a:ext>
            </a:extLst>
          </p:cNvPr>
          <p:cNvSpPr txBox="1"/>
          <p:nvPr/>
        </p:nvSpPr>
        <p:spPr>
          <a:xfrm>
            <a:off x="7703689" y="2885029"/>
            <a:ext cx="6023040" cy="843915"/>
          </a:xfrm>
          <a:prstGeom prst="rect">
            <a:avLst/>
          </a:prstGeom>
        </p:spPr>
        <p:txBody>
          <a:bodyPr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800" b="1" i="1" u="none" strike="noStrike" kern="1200" cap="none" spc="0" normalizeH="0" baseline="0" noProof="0" dirty="0" err="1">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X</a:t>
            </a:r>
            <a:r>
              <a:rPr kumimoji="0" lang="en-US" sz="1800" b="1" i="1" u="none" strike="noStrike" kern="1200" cap="none" spc="0" normalizeH="0" baseline="0" noProof="0" dirty="0" err="1">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ij</a:t>
            </a:r>
            <a:r>
              <a:rPr kumimoji="0" lang="en-US" sz="1800" b="1" i="1"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 </a:t>
            </a:r>
            <a:r>
              <a:rPr kumimoji="0" lang="en-US" sz="2400" b="1" i="1"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 </a:t>
            </a:r>
            <a:r>
              <a:rPr kumimoji="0" lang="en-US" sz="2800" b="1" i="0"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 1</a:t>
            </a:r>
            <a:r>
              <a:rPr kumimoji="0" lang="en-US" sz="2800" b="1" i="1"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  </a:t>
            </a: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item </a:t>
            </a:r>
            <a:r>
              <a:rPr kumimoji="0" lang="en-US" sz="2400" b="0" i="0" u="none" strike="noStrike" kern="1200" cap="none" spc="0" normalizeH="0" baseline="0" noProof="0" dirty="0" err="1">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a:t>
            </a: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packed in bin j</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endParaRPr kumimoji="0" lang="en-US" sz="2400" b="1" i="1"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endParaRPr>
          </a:p>
        </p:txBody>
      </p:sp>
      <p:sp>
        <p:nvSpPr>
          <p:cNvPr id="21" name="TextBox 21">
            <a:extLst>
              <a:ext uri="{FF2B5EF4-FFF2-40B4-BE49-F238E27FC236}">
                <a16:creationId xmlns:a16="http://schemas.microsoft.com/office/drawing/2014/main" id="{7CCBBDA1-59B5-CF7D-E3C9-92EFC19080C5}"/>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2" name="TextBox 22">
            <a:extLst>
              <a:ext uri="{FF2B5EF4-FFF2-40B4-BE49-F238E27FC236}">
                <a16:creationId xmlns:a16="http://schemas.microsoft.com/office/drawing/2014/main" id="{0B9FDE13-8DF1-FB3A-A044-2D1DF8C0536C}"/>
              </a:ext>
            </a:extLst>
          </p:cNvPr>
          <p:cNvSpPr txBox="1"/>
          <p:nvPr/>
        </p:nvSpPr>
        <p:spPr>
          <a:xfrm>
            <a:off x="8052893" y="1977268"/>
            <a:ext cx="5673836" cy="619125"/>
          </a:xfrm>
          <a:prstGeom prst="rect">
            <a:avLst/>
          </a:prstGeom>
        </p:spPr>
        <p:txBody>
          <a:bodyPr lIns="0" tIns="0" rIns="0" bIns="0" rtlCol="0" anchor="t">
            <a:spAutoFit/>
          </a:bodyPr>
          <a:lstStyle/>
          <a:p>
            <a:pPr marL="0" marR="0" lvl="0" indent="0" algn="l" defTabSz="914400" rtl="0" eaLnBrk="1" fontAlgn="auto" latinLnBrk="0" hangingPunct="1">
              <a:lnSpc>
                <a:spcPts val="5220"/>
              </a:lnSpc>
              <a:spcBef>
                <a:spcPts val="0"/>
              </a:spcBef>
              <a:spcAft>
                <a:spcPts val="0"/>
              </a:spcAft>
              <a:buClrTx/>
              <a:buSzTx/>
              <a:buFontTx/>
              <a:buNone/>
              <a:tabLst/>
              <a:defRPr/>
            </a:pPr>
            <a:r>
              <a:rPr kumimoji="0" lang="en-US" sz="3600" b="1" i="0" u="none" strike="noStrike" kern="1200" cap="none" spc="-162" normalizeH="0" baseline="0" noProof="0">
                <a:ln>
                  <a:noFill/>
                </a:ln>
                <a:solidFill>
                  <a:srgbClr val="FFFFFF"/>
                </a:solidFill>
                <a:effectLst/>
                <a:uLnTx/>
                <a:uFillTx/>
                <a:latin typeface="Muli Bold"/>
                <a:ea typeface="Muli Bold"/>
                <a:cs typeface="Muli Bold"/>
                <a:sym typeface="Muli Bold"/>
              </a:rPr>
              <a:t>2.1.1 Decision variables</a:t>
            </a:r>
          </a:p>
        </p:txBody>
      </p:sp>
      <p:sp>
        <p:nvSpPr>
          <p:cNvPr id="23" name="TextBox 23">
            <a:extLst>
              <a:ext uri="{FF2B5EF4-FFF2-40B4-BE49-F238E27FC236}">
                <a16:creationId xmlns:a16="http://schemas.microsoft.com/office/drawing/2014/main" id="{71BDF00D-214C-8DF8-744C-30B0BFE48E4A}"/>
              </a:ext>
            </a:extLst>
          </p:cNvPr>
          <p:cNvSpPr txBox="1"/>
          <p:nvPr/>
        </p:nvSpPr>
        <p:spPr>
          <a:xfrm>
            <a:off x="10139271" y="-1088367"/>
            <a:ext cx="769590"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dirty="0" err="1">
                <a:ln>
                  <a:noFill/>
                </a:ln>
                <a:solidFill>
                  <a:srgbClr val="FFFFFF"/>
                </a:solidFill>
                <a:effectLst/>
                <a:uLnTx/>
                <a:uFillTx/>
                <a:latin typeface="Poppins"/>
                <a:ea typeface="Poppins"/>
                <a:cs typeface="Poppins"/>
                <a:sym typeface="Poppins"/>
              </a:rPr>
              <a:t>Xij</a:t>
            </a:r>
            <a:r>
              <a:rPr kumimoji="0" lang="en-US" sz="2251" b="0" i="0" u="none" strike="noStrike" kern="1200" cap="none" spc="0" normalizeH="0" baseline="0" noProof="0" dirty="0">
                <a:ln>
                  <a:noFill/>
                </a:ln>
                <a:solidFill>
                  <a:srgbClr val="FFFFFF"/>
                </a:solidFill>
                <a:effectLst/>
                <a:uLnTx/>
                <a:uFillTx/>
                <a:latin typeface="Poppins"/>
                <a:ea typeface="Poppins"/>
                <a:cs typeface="Poppins"/>
                <a:sym typeface="Poppins"/>
              </a:rPr>
              <a:t> = 1</a:t>
            </a:r>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A347C588-B986-C5AE-4F99-388651C32081}"/>
                  </a:ext>
                </a:extLst>
              </p:cNvPr>
              <p:cNvSpPr txBox="1"/>
              <p:nvPr/>
            </p:nvSpPr>
            <p:spPr>
              <a:xfrm>
                <a:off x="7778654" y="3439187"/>
                <a:ext cx="8239479" cy="21967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nary>
                      <m:naryPr>
                        <m:chr m:val="∑"/>
                        <m:limLoc m:val="subSup"/>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naryPr>
                      <m:sub>
                        <m:r>
                          <m:rPr>
                            <m:brk m:alnAt="25"/>
                          </m:r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=1</m:t>
                        </m:r>
                      </m:sub>
                      <m:sup>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𝑁</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_</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𝑖𝑡𝑒𝑚𝑠</m:t>
                        </m:r>
                      </m:sup>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𝑋</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mn-ea"/>
                            <a:cs typeface="+mn-cs"/>
                          </a:rPr>
                          <m:t>𝑖𝑗</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 </m:t>
                        </m:r>
                      </m:e>
                    </m:nary>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≥1 ↔  </m:t>
                    </m:r>
                    <m:r>
                      <a:rPr kumimoji="0" lang="en-US" sz="2800" b="1"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𝒁</m:t>
                    </m:r>
                    <m:r>
                      <m:rPr>
                        <m:nor/>
                      </m:rPr>
                      <a:rPr kumimoji="0" lang="en-US" sz="2800" b="1" i="1" u="none" strike="noStrike" kern="1200" cap="none" spc="0" normalizeH="0" baseline="-25000" noProof="0" dirty="0">
                        <a:ln>
                          <a:noFill/>
                        </a:ln>
                        <a:solidFill>
                          <a:prstClr val="white"/>
                        </a:solidFill>
                        <a:effectLst/>
                        <a:uLnTx/>
                        <a:uFillTx/>
                        <a:latin typeface="Cambria Math" panose="02040503050406030204" pitchFamily="18" charset="0"/>
                        <a:ea typeface="Cambria Math" panose="02040503050406030204" pitchFamily="18" charset="0"/>
                        <a:cs typeface="+mn-cs"/>
                      </a:rPr>
                      <m:t>j</m:t>
                    </m:r>
                    <m:r>
                      <a:rPr kumimoji="0" lang="en-US" sz="2800" b="1"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1"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𝟏</m:t>
                    </m:r>
                  </m:oMath>
                </a14:m>
                <a:r>
                  <a:rPr kumimoji="0" lang="en-US" sz="2400" b="0" i="0" u="none" strike="noStrike" kern="1200" cap="none" spc="0" normalizeH="0" baseline="0" noProof="0" dirty="0">
                    <a:ln>
                      <a:noFill/>
                    </a:ln>
                    <a:solidFill>
                      <a:prstClr val="white"/>
                    </a:solidFill>
                    <a:effectLst/>
                    <a:uLnTx/>
                    <a:uFillTx/>
                    <a:latin typeface="Darker Grotesque Medium" panose="020B0604020202020204" charset="0"/>
                    <a:ea typeface="+mn-ea"/>
                    <a:cs typeface="+mn-cs"/>
                  </a:rPr>
                  <a:t>: bin j has been used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Calibr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1" u="none" strike="noStrike" kern="1200" cap="none" spc="0" normalizeH="0" baseline="0" noProof="1">
                    <a:ln>
                      <a:noFill/>
                    </a:ln>
                    <a:solidFill>
                      <a:prstClr val="white"/>
                    </a:solidFill>
                    <a:effectLst/>
                    <a:uLnTx/>
                    <a:uFillTx/>
                    <a:latin typeface="Cambria Math" panose="02040503050406030204" pitchFamily="18" charset="0"/>
                    <a:ea typeface="Cambria Math" panose="02040503050406030204" pitchFamily="18" charset="0"/>
                    <a:cs typeface="+mn-cs"/>
                  </a:rPr>
                  <a:t>R</a:t>
                </a:r>
                <a:r>
                  <a:rPr kumimoji="0" lang="en-US" sz="2800" b="1" i="1" u="none" strike="noStrike" kern="1200" cap="none" spc="0" normalizeH="0" baseline="-25000" noProof="1">
                    <a:ln>
                      <a:noFill/>
                    </a:ln>
                    <a:solidFill>
                      <a:prstClr val="white"/>
                    </a:solidFill>
                    <a:effectLst/>
                    <a:uLnTx/>
                    <a:uFillTx/>
                    <a:latin typeface="Cambria Math" panose="02040503050406030204" pitchFamily="18" charset="0"/>
                    <a:ea typeface="Cambria Math" panose="02040503050406030204" pitchFamily="18" charset="0"/>
                    <a:cs typeface="+mn-cs"/>
                  </a:rPr>
                  <a:t>i</a:t>
                </a:r>
                <a:r>
                  <a:rPr kumimoji="0" lang="en-US" sz="2800" b="1" i="0" u="none" strike="noStrike" kern="1200" cap="none" spc="0" normalizeH="0" baseline="0" noProof="1">
                    <a:ln>
                      <a:noFill/>
                    </a:ln>
                    <a:solidFill>
                      <a:prstClr val="white"/>
                    </a:solidFill>
                    <a:effectLst/>
                    <a:uLnTx/>
                    <a:uFillTx/>
                    <a:latin typeface="Cambria Math" panose="02040503050406030204" pitchFamily="18" charset="0"/>
                    <a:ea typeface="Cambria Math" panose="02040503050406030204" pitchFamily="18" charset="0"/>
                    <a:cs typeface="+mn-cs"/>
                  </a:rPr>
                  <a:t> = 1</a:t>
                </a:r>
                <a:r>
                  <a:rPr kumimoji="0" lang="en-US" sz="2800" b="0" i="0" u="none" strike="noStrike" kern="1200" cap="none" spc="0" normalizeH="0" baseline="0" noProof="1">
                    <a:ln>
                      <a:noFill/>
                    </a:ln>
                    <a:solidFill>
                      <a:prstClr val="white"/>
                    </a:solidFill>
                    <a:effectLst/>
                    <a:uLnTx/>
                    <a:uFillTx/>
                    <a:latin typeface="Darker Grotesque Medium" panose="020B0604020202020204" charset="0"/>
                    <a:ea typeface="+mn-ea"/>
                    <a:cs typeface="+mn-cs"/>
                  </a:rPr>
                  <a:t>: </a:t>
                </a:r>
                <a:r>
                  <a:rPr kumimoji="0" lang="en-US" sz="2400" b="0" i="0" u="none" strike="noStrike" kern="1200" cap="none" spc="0" normalizeH="0" baseline="0" noProof="1">
                    <a:ln>
                      <a:noFill/>
                    </a:ln>
                    <a:solidFill>
                      <a:prstClr val="white"/>
                    </a:solidFill>
                    <a:effectLst/>
                    <a:uLnTx/>
                    <a:uFillTx/>
                    <a:latin typeface="Poppins" panose="00000500000000000000" pitchFamily="2" charset="0"/>
                    <a:ea typeface="+mn-ea"/>
                    <a:cs typeface="Poppins" panose="00000500000000000000" pitchFamily="2" charset="0"/>
                  </a:rPr>
                  <a:t>item </a:t>
                </a:r>
                <a:r>
                  <a:rPr kumimoji="0" lang="en-US" sz="2400" b="0" i="1" u="none" strike="noStrike" kern="1200" cap="none" spc="0" normalizeH="0" baseline="0" noProof="1">
                    <a:ln>
                      <a:noFill/>
                    </a:ln>
                    <a:solidFill>
                      <a:prstClr val="white"/>
                    </a:solidFill>
                    <a:effectLst/>
                    <a:uLnTx/>
                    <a:uFillTx/>
                    <a:latin typeface="Poppins" panose="00000500000000000000" pitchFamily="2" charset="0"/>
                    <a:ea typeface="+mn-ea"/>
                    <a:cs typeface="Poppins" panose="00000500000000000000" pitchFamily="2" charset="0"/>
                  </a:rPr>
                  <a:t>i</a:t>
                </a:r>
                <a:r>
                  <a:rPr kumimoji="0" lang="en-US" sz="2400" b="0" i="0" u="none" strike="noStrike" kern="1200" cap="none" spc="0" normalizeH="0" baseline="0" noProof="1">
                    <a:ln>
                      <a:noFill/>
                    </a:ln>
                    <a:solidFill>
                      <a:prstClr val="white"/>
                    </a:solidFill>
                    <a:effectLst/>
                    <a:uLnTx/>
                    <a:uFillTx/>
                    <a:latin typeface="Poppins" panose="00000500000000000000" pitchFamily="2" charset="0"/>
                    <a:ea typeface="+mn-ea"/>
                    <a:cs typeface="Poppins" panose="00000500000000000000" pitchFamily="2" charset="0"/>
                  </a:rPr>
                  <a:t> is rotated 90</a:t>
                </a:r>
                <a14:m>
                  <m:oMath xmlns:m="http://schemas.openxmlformats.org/officeDocument/2006/math">
                    <m:r>
                      <a:rPr kumimoji="0" lang="en-US" sz="2400" b="0" i="1" u="none" strike="noStrike" kern="1200" cap="none" spc="0" normalizeH="0" baseline="0" noProof="1" dirty="0" smtClean="0">
                        <a:ln>
                          <a:noFill/>
                        </a:ln>
                        <a:solidFill>
                          <a:prstClr val="white"/>
                        </a:solidFill>
                        <a:effectLst/>
                        <a:uLnTx/>
                        <a:uFillTx/>
                        <a:latin typeface="Cambria Math" panose="02040503050406030204" pitchFamily="18" charset="0"/>
                        <a:ea typeface="Cambria Math" panose="02040503050406030204" pitchFamily="18" charset="0"/>
                        <a:cs typeface="+mn-cs"/>
                      </a:rPr>
                      <m:t>°</m:t>
                    </m:r>
                  </m:oMath>
                </a14:m>
                <a:endParaRPr kumimoji="0" lang="en-US" sz="2400" b="0" i="0" u="none" strike="noStrike" kern="1200" cap="none" spc="0" normalizeH="0" baseline="0" noProof="1">
                  <a:ln>
                    <a:noFill/>
                  </a:ln>
                  <a:solidFill>
                    <a:prstClr val="white"/>
                  </a:solidFill>
                  <a:effectLst/>
                  <a:uLnTx/>
                  <a:uFillTx/>
                  <a:latin typeface="Poppins" panose="00000500000000000000" pitchFamily="2" charset="0"/>
                  <a:ea typeface="+mn-ea"/>
                  <a:cs typeface="Poppins" panose="00000500000000000000" pitchFamily="2" charset="0"/>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1" u="none" strike="noStrike" kern="1200" cap="none" spc="0" normalizeH="0" baseline="0" noProof="1">
                    <a:ln>
                      <a:noFill/>
                    </a:ln>
                    <a:solidFill>
                      <a:prstClr val="white"/>
                    </a:solidFill>
                    <a:effectLst/>
                    <a:uLnTx/>
                    <a:uFillTx/>
                    <a:latin typeface="Cambria Math" panose="02040503050406030204" pitchFamily="18" charset="0"/>
                    <a:ea typeface="Cambria Math" panose="02040503050406030204" pitchFamily="18" charset="0"/>
                    <a:cs typeface="+mn-cs"/>
                  </a:rPr>
                  <a:t>R</a:t>
                </a:r>
                <a:r>
                  <a:rPr kumimoji="0" lang="en-US" sz="2800" b="1" i="1" u="none" strike="noStrike" kern="1200" cap="none" spc="0" normalizeH="0" baseline="-25000" noProof="1">
                    <a:ln>
                      <a:noFill/>
                    </a:ln>
                    <a:solidFill>
                      <a:prstClr val="white"/>
                    </a:solidFill>
                    <a:effectLst/>
                    <a:uLnTx/>
                    <a:uFillTx/>
                    <a:latin typeface="Cambria Math" panose="02040503050406030204" pitchFamily="18" charset="0"/>
                    <a:ea typeface="Cambria Math" panose="02040503050406030204" pitchFamily="18" charset="0"/>
                    <a:cs typeface="+mn-cs"/>
                  </a:rPr>
                  <a:t>i</a:t>
                </a:r>
                <a:r>
                  <a:rPr kumimoji="0" lang="en-US" sz="2800" b="1" i="0" u="none" strike="noStrike" kern="1200" cap="none" spc="0" normalizeH="0" baseline="0" noProof="1">
                    <a:ln>
                      <a:noFill/>
                    </a:ln>
                    <a:solidFill>
                      <a:prstClr val="white"/>
                    </a:solidFill>
                    <a:effectLst/>
                    <a:uLnTx/>
                    <a:uFillTx/>
                    <a:latin typeface="Cambria Math" panose="02040503050406030204" pitchFamily="18" charset="0"/>
                    <a:ea typeface="Cambria Math" panose="02040503050406030204" pitchFamily="18" charset="0"/>
                    <a:cs typeface="+mn-cs"/>
                  </a:rPr>
                  <a:t> = 0: </a:t>
                </a:r>
                <a:r>
                  <a:rPr kumimoji="0" lang="en-US" sz="2400" b="0" i="0" u="none" strike="noStrike" kern="1200" cap="none" spc="0" normalizeH="0" baseline="0" noProof="1">
                    <a:ln>
                      <a:noFill/>
                    </a:ln>
                    <a:solidFill>
                      <a:prstClr val="white"/>
                    </a:solidFill>
                    <a:effectLst/>
                    <a:uLnTx/>
                    <a:uFillTx/>
                    <a:latin typeface="Poppins" panose="00000500000000000000" pitchFamily="2" charset="0"/>
                    <a:ea typeface="Cambria Math" panose="02040503050406030204" pitchFamily="18" charset="0"/>
                    <a:cs typeface="Poppins" panose="00000500000000000000" pitchFamily="2" charset="0"/>
                  </a:rPr>
                  <a:t>item </a:t>
                </a:r>
                <a:r>
                  <a:rPr kumimoji="0" lang="en-US" sz="2400" b="0" i="1" u="none" strike="noStrike" kern="1200" cap="none" spc="0" normalizeH="0" baseline="0" noProof="1">
                    <a:ln>
                      <a:noFill/>
                    </a:ln>
                    <a:solidFill>
                      <a:prstClr val="white"/>
                    </a:solidFill>
                    <a:effectLst/>
                    <a:uLnTx/>
                    <a:uFillTx/>
                    <a:latin typeface="Poppins" panose="00000500000000000000" pitchFamily="2" charset="0"/>
                    <a:ea typeface="Cambria Math" panose="02040503050406030204" pitchFamily="18" charset="0"/>
                    <a:cs typeface="Poppins" panose="00000500000000000000" pitchFamily="2" charset="0"/>
                  </a:rPr>
                  <a:t>i</a:t>
                </a:r>
                <a:r>
                  <a:rPr kumimoji="0" lang="en-US" sz="2400" b="0" i="0" u="none" strike="noStrike" kern="1200" cap="none" spc="0" normalizeH="0" baseline="0" noProof="1">
                    <a:ln>
                      <a:noFill/>
                    </a:ln>
                    <a:solidFill>
                      <a:prstClr val="white"/>
                    </a:solidFill>
                    <a:effectLst/>
                    <a:uLnTx/>
                    <a:uFillTx/>
                    <a:latin typeface="Poppins" panose="00000500000000000000" pitchFamily="2" charset="0"/>
                    <a:ea typeface="Cambria Math" panose="02040503050406030204" pitchFamily="18" charset="0"/>
                    <a:cs typeface="Poppins" panose="00000500000000000000" pitchFamily="2" charset="0"/>
                  </a:rPr>
                  <a:t> is not rotated</a:t>
                </a:r>
                <a:endParaRPr kumimoji="0" lang="en-US" sz="2400" b="0" i="0" u="none" strike="noStrike" kern="1200" cap="none" spc="0" normalizeH="0" baseline="0" noProof="1">
                  <a:ln>
                    <a:noFill/>
                  </a:ln>
                  <a:solidFill>
                    <a:prstClr val="white"/>
                  </a:solidFill>
                  <a:effectLst/>
                  <a:uLnTx/>
                  <a:uFillTx/>
                  <a:latin typeface="Darker Grotesque Medium" panose="020B0604020202020204" charset="0"/>
                  <a:ea typeface="+mn-ea"/>
                  <a:cs typeface="+mn-cs"/>
                </a:endParaRPr>
              </a:p>
            </p:txBody>
          </p:sp>
        </mc:Choice>
        <mc:Fallback xmlns="">
          <p:sp>
            <p:nvSpPr>
              <p:cNvPr id="24" name="TextBox 23">
                <a:extLst>
                  <a:ext uri="{FF2B5EF4-FFF2-40B4-BE49-F238E27FC236}">
                    <a16:creationId xmlns:a16="http://schemas.microsoft.com/office/drawing/2014/main" id="{CB244F6E-A0FB-2488-AA46-376C28E214BF}"/>
                  </a:ext>
                </a:extLst>
              </p:cNvPr>
              <p:cNvSpPr txBox="1">
                <a:spLocks noRot="1" noChangeAspect="1" noMove="1" noResize="1" noEditPoints="1" noAdjustHandles="1" noChangeArrowheads="1" noChangeShapeType="1" noTextEdit="1"/>
              </p:cNvSpPr>
              <p:nvPr/>
            </p:nvSpPr>
            <p:spPr>
              <a:xfrm>
                <a:off x="7778654" y="3439187"/>
                <a:ext cx="8239479" cy="2196755"/>
              </a:xfrm>
              <a:prstGeom prst="rect">
                <a:avLst/>
              </a:prstGeom>
              <a:blipFill>
                <a:blip r:embed="rId6"/>
                <a:stretch>
                  <a:fillRect l="-1331" b="-6371"/>
                </a:stretch>
              </a:blipFill>
            </p:spPr>
            <p:txBody>
              <a:bodyPr/>
              <a:lstStyle/>
              <a:p>
                <a:r>
                  <a:rPr lang="en-US">
                    <a:noFill/>
                  </a:rPr>
                  <a:t> </a:t>
                </a:r>
              </a:p>
            </p:txBody>
          </p:sp>
        </mc:Fallback>
      </mc:AlternateContent>
      <p:grpSp>
        <p:nvGrpSpPr>
          <p:cNvPr id="25" name="Group 24">
            <a:extLst>
              <a:ext uri="{FF2B5EF4-FFF2-40B4-BE49-F238E27FC236}">
                <a16:creationId xmlns:a16="http://schemas.microsoft.com/office/drawing/2014/main" id="{D815D52D-5EF6-1C5D-D19E-533BB28B20A7}"/>
              </a:ext>
            </a:extLst>
          </p:cNvPr>
          <p:cNvGrpSpPr/>
          <p:nvPr/>
        </p:nvGrpSpPr>
        <p:grpSpPr>
          <a:xfrm>
            <a:off x="7850054" y="5911516"/>
            <a:ext cx="6613289" cy="916148"/>
            <a:chOff x="3212006" y="1996776"/>
            <a:chExt cx="4701520" cy="916148"/>
          </a:xfrm>
        </p:grpSpPr>
        <p:sp>
          <p:nvSpPr>
            <p:cNvPr id="26" name="TextBox 25">
              <a:extLst>
                <a:ext uri="{FF2B5EF4-FFF2-40B4-BE49-F238E27FC236}">
                  <a16:creationId xmlns:a16="http://schemas.microsoft.com/office/drawing/2014/main" id="{2198AF49-80C6-4F0A-40F1-4E6A67AF10DB}"/>
                </a:ext>
              </a:extLst>
            </p:cNvPr>
            <p:cNvSpPr txBox="1"/>
            <p:nvPr/>
          </p:nvSpPr>
          <p:spPr>
            <a:xfrm>
              <a:off x="3212006" y="2248642"/>
              <a:ext cx="4701520" cy="472181"/>
            </a:xfrm>
            <a:prstGeom prst="rect">
              <a:avLst/>
            </a:prstGeom>
            <a:noFill/>
          </p:spPr>
          <p:txBody>
            <a:bodyPr wrap="square">
              <a:spAutoFit/>
            </a:bodyPr>
            <a:lstStyle/>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kumimoji="0" lang="en-US" sz="2400" b="0"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if item </a:t>
              </a:r>
              <a:r>
                <a:rPr kumimoji="0" lang="en-US" sz="2400" b="0" i="0" u="none" strike="noStrike" kern="1200" cap="none" spc="0" normalizeH="0" baseline="0" noProof="0" dirty="0" err="1">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i</a:t>
              </a:r>
              <a:r>
                <a:rPr kumimoji="0" lang="en-US" sz="2400" b="0"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 not rotated: </a:t>
              </a:r>
              <a:r>
                <a:rPr kumimoji="0" lang="en-US" sz="2400" b="1" i="1"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R</a:t>
              </a:r>
              <a:r>
                <a:rPr kumimoji="0" lang="en-US" sz="2400" b="1" i="1" u="none" strike="noStrike" kern="1200" cap="none" spc="0" normalizeH="0" baseline="-2500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i  </a:t>
              </a:r>
              <a:r>
                <a:rPr kumimoji="0" lang="en-US" sz="2400" b="1"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 0</a:t>
              </a: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64F02E84-F88C-1EB1-E5B7-E0B0BA133108}"/>
                    </a:ext>
                  </a:extLst>
                </p:cNvPr>
                <p:cNvSpPr txBox="1"/>
                <p:nvPr/>
              </p:nvSpPr>
              <p:spPr>
                <a:xfrm>
                  <a:off x="6114609" y="1996776"/>
                  <a:ext cx="1522417" cy="9161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d>
                          <m:dPr>
                            <m:begChr m:val="{"/>
                            <m:endChr m:val=""/>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dPr>
                          <m:e>
                            <m:eqArr>
                              <m:eqArr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eqArr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𝑟</m:t>
                                </m:r>
                                <m:r>
                                  <a:rPr kumimoji="0" lang="en-US" sz="24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𝑙</m:t>
                                    </m:r>
                                  </m:e>
                                  <m: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𝑤</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e>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𝑡</m:t>
                                </m:r>
                                <m:r>
                                  <a:rPr kumimoji="0" lang="en-US" sz="24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𝑏</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h</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e>
                            </m:eqArr>
                          </m:e>
                        </m:d>
                      </m:oMath>
                    </m:oMathPara>
                  </a14:m>
                  <a:endParaRPr kumimoji="0" lang="en-US" sz="2400" b="0" i="0" u="none" strike="noStrike" kern="1200" cap="none" spc="0" normalizeH="0" baseline="0" noProof="0" dirty="0">
                    <a:ln>
                      <a:noFill/>
                    </a:ln>
                    <a:solidFill>
                      <a:prstClr val="white"/>
                    </a:solidFill>
                    <a:effectLst/>
                    <a:uLnTx/>
                    <a:uFillTx/>
                    <a:latin typeface="Poppins" panose="00000500000000000000" pitchFamily="2" charset="0"/>
                    <a:ea typeface="+mn-ea"/>
                    <a:cs typeface="Poppins" panose="00000500000000000000" pitchFamily="2" charset="0"/>
                  </a:endParaRPr>
                </a:p>
              </p:txBody>
            </p:sp>
          </mc:Choice>
          <mc:Fallback xmlns="">
            <p:sp>
              <p:nvSpPr>
                <p:cNvPr id="27" name="TextBox 26">
                  <a:extLst>
                    <a:ext uri="{FF2B5EF4-FFF2-40B4-BE49-F238E27FC236}">
                      <a16:creationId xmlns:a16="http://schemas.microsoft.com/office/drawing/2014/main" id="{EE7C528E-7EE5-C823-0CD0-C7FB85098E97}"/>
                    </a:ext>
                  </a:extLst>
                </p:cNvPr>
                <p:cNvSpPr txBox="1">
                  <a:spLocks noRot="1" noChangeAspect="1" noMove="1" noResize="1" noEditPoints="1" noAdjustHandles="1" noChangeArrowheads="1" noChangeShapeType="1" noTextEdit="1"/>
                </p:cNvSpPr>
                <p:nvPr/>
              </p:nvSpPr>
              <p:spPr>
                <a:xfrm>
                  <a:off x="6114609" y="1996776"/>
                  <a:ext cx="1522417" cy="916148"/>
                </a:xfrm>
                <a:prstGeom prst="rect">
                  <a:avLst/>
                </a:prstGeom>
                <a:blipFill>
                  <a:blip r:embed="rId7"/>
                  <a:stretch>
                    <a:fillRect/>
                  </a:stretch>
                </a:blipFill>
              </p:spPr>
              <p:txBody>
                <a:bodyPr/>
                <a:lstStyle/>
                <a:p>
                  <a:r>
                    <a:rPr lang="en-US">
                      <a:noFill/>
                    </a:rPr>
                    <a:t> </a:t>
                  </a:r>
                </a:p>
              </p:txBody>
            </p:sp>
          </mc:Fallback>
        </mc:AlternateContent>
      </p:grpSp>
      <p:grpSp>
        <p:nvGrpSpPr>
          <p:cNvPr id="28" name="Group 27">
            <a:extLst>
              <a:ext uri="{FF2B5EF4-FFF2-40B4-BE49-F238E27FC236}">
                <a16:creationId xmlns:a16="http://schemas.microsoft.com/office/drawing/2014/main" id="{7A914B74-7C39-D922-135C-38B6D0C33800}"/>
              </a:ext>
            </a:extLst>
          </p:cNvPr>
          <p:cNvGrpSpPr/>
          <p:nvPr/>
        </p:nvGrpSpPr>
        <p:grpSpPr>
          <a:xfrm>
            <a:off x="7833579" y="7080493"/>
            <a:ext cx="6674832" cy="916148"/>
            <a:chOff x="3200293" y="3342125"/>
            <a:chExt cx="4745272" cy="916148"/>
          </a:xfrm>
        </p:grpSpPr>
        <p:sp>
          <p:nvSpPr>
            <p:cNvPr id="29" name="TextBox 28">
              <a:extLst>
                <a:ext uri="{FF2B5EF4-FFF2-40B4-BE49-F238E27FC236}">
                  <a16:creationId xmlns:a16="http://schemas.microsoft.com/office/drawing/2014/main" id="{1EAB4B38-EE87-C7D7-16EA-2A97F0C10CC2}"/>
                </a:ext>
              </a:extLst>
            </p:cNvPr>
            <p:cNvSpPr txBox="1"/>
            <p:nvPr/>
          </p:nvSpPr>
          <p:spPr>
            <a:xfrm>
              <a:off x="3200293" y="3564109"/>
              <a:ext cx="4745272" cy="472181"/>
            </a:xfrm>
            <a:prstGeom prst="rect">
              <a:avLst/>
            </a:prstGeom>
            <a:noFill/>
          </p:spPr>
          <p:txBody>
            <a:bodyPr wrap="square">
              <a:spAutoFit/>
            </a:bodyPr>
            <a:lstStyle/>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kumimoji="0" lang="en-US" sz="2400" b="0"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if item </a:t>
              </a:r>
              <a:r>
                <a:rPr kumimoji="0" lang="en-US" sz="2400" b="0" i="0" u="none" strike="noStrike" kern="1200" cap="none" spc="0" normalizeH="0" baseline="0" noProof="0" dirty="0" err="1">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i</a:t>
              </a:r>
              <a:r>
                <a:rPr kumimoji="0" lang="en-US" sz="2400" b="0"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 rotated: </a:t>
              </a:r>
              <a:r>
                <a:rPr kumimoji="0" lang="en-US" sz="2400" b="1" i="1"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R</a:t>
              </a:r>
              <a:r>
                <a:rPr kumimoji="0" lang="en-US" sz="2400" b="1" i="1" u="none" strike="noStrike" kern="1200" cap="none" spc="0" normalizeH="0" baseline="-2500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i  </a:t>
              </a:r>
              <a:r>
                <a:rPr kumimoji="0" lang="en-US" sz="2400" b="1"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 1</a:t>
              </a:r>
            </a:p>
          </p:txBody>
        </p: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FE3DEFEF-98CD-261B-A067-8E53B555E488}"/>
                    </a:ext>
                  </a:extLst>
                </p:cNvPr>
                <p:cNvSpPr txBox="1"/>
                <p:nvPr/>
              </p:nvSpPr>
              <p:spPr>
                <a:xfrm>
                  <a:off x="5658190" y="3342125"/>
                  <a:ext cx="1522417" cy="9161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d>
                          <m:dPr>
                            <m:begChr m:val="{"/>
                            <m:endChr m:val=""/>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dPr>
                          <m:e>
                            <m:eqArr>
                              <m:eqArr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eqArr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𝑟</m:t>
                                </m:r>
                                <m:r>
                                  <a:rPr kumimoji="0" lang="en-US" sz="24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𝑙</m:t>
                                    </m:r>
                                  </m:e>
                                  <m: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h</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e>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𝑡</m:t>
                                </m:r>
                                <m:r>
                                  <a:rPr kumimoji="0" lang="en-US" sz="24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𝑏</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𝑤</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e>
                            </m:eqArr>
                          </m:e>
                        </m:d>
                      </m:oMath>
                    </m:oMathPara>
                  </a14:m>
                  <a:endParaRPr kumimoji="0" lang="en-US" sz="2400" b="0" i="0" u="none" strike="noStrike" kern="1200" cap="none" spc="0" normalizeH="0" baseline="0" noProof="0" dirty="0">
                    <a:ln>
                      <a:noFill/>
                    </a:ln>
                    <a:solidFill>
                      <a:prstClr val="white"/>
                    </a:solidFill>
                    <a:effectLst/>
                    <a:uLnTx/>
                    <a:uFillTx/>
                    <a:latin typeface="Poppins" panose="00000500000000000000" pitchFamily="2" charset="0"/>
                    <a:ea typeface="+mn-ea"/>
                    <a:cs typeface="Poppins" panose="00000500000000000000" pitchFamily="2" charset="0"/>
                  </a:endParaRPr>
                </a:p>
              </p:txBody>
            </p:sp>
          </mc:Choice>
          <mc:Fallback xmlns="">
            <p:sp>
              <p:nvSpPr>
                <p:cNvPr id="30" name="TextBox 29">
                  <a:extLst>
                    <a:ext uri="{FF2B5EF4-FFF2-40B4-BE49-F238E27FC236}">
                      <a16:creationId xmlns:a16="http://schemas.microsoft.com/office/drawing/2014/main" id="{C2FCA3EA-CC58-B4F8-0A89-FB031326C19F}"/>
                    </a:ext>
                  </a:extLst>
                </p:cNvPr>
                <p:cNvSpPr txBox="1">
                  <a:spLocks noRot="1" noChangeAspect="1" noMove="1" noResize="1" noEditPoints="1" noAdjustHandles="1" noChangeArrowheads="1" noChangeShapeType="1" noTextEdit="1"/>
                </p:cNvSpPr>
                <p:nvPr/>
              </p:nvSpPr>
              <p:spPr>
                <a:xfrm>
                  <a:off x="5658190" y="3342125"/>
                  <a:ext cx="1522417" cy="916148"/>
                </a:xfrm>
                <a:prstGeom prst="rect">
                  <a:avLst/>
                </a:prstGeom>
                <a:blipFill>
                  <a:blip r:embed="rId8"/>
                  <a:stretch>
                    <a:fillRect/>
                  </a:stretch>
                </a:blipFill>
              </p:spPr>
              <p:txBody>
                <a:bodyPr/>
                <a:lstStyle/>
                <a:p>
                  <a:r>
                    <a:rPr lang="en-US">
                      <a:noFill/>
                    </a:rPr>
                    <a:t> </a:t>
                  </a:r>
                </a:p>
              </p:txBody>
            </p:sp>
          </mc:Fallback>
        </mc:AlternateContent>
      </p:grpSp>
      <p:cxnSp>
        <p:nvCxnSpPr>
          <p:cNvPr id="31" name="Straight Connector 30">
            <a:extLst>
              <a:ext uri="{FF2B5EF4-FFF2-40B4-BE49-F238E27FC236}">
                <a16:creationId xmlns:a16="http://schemas.microsoft.com/office/drawing/2014/main" id="{065515AB-92FB-D28D-3816-D4A006BB7D16}"/>
              </a:ext>
            </a:extLst>
          </p:cNvPr>
          <p:cNvCxnSpPr>
            <a:cxnSpLocks/>
          </p:cNvCxnSpPr>
          <p:nvPr/>
        </p:nvCxnSpPr>
        <p:spPr>
          <a:xfrm>
            <a:off x="11111075" y="6452503"/>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DF734B44-933E-D4CA-4CE7-65DB7AF75B88}"/>
              </a:ext>
            </a:extLst>
          </p:cNvPr>
          <p:cNvGrpSpPr/>
          <p:nvPr/>
        </p:nvGrpSpPr>
        <p:grpSpPr>
          <a:xfrm>
            <a:off x="1255609" y="5052653"/>
            <a:ext cx="5297591" cy="3641581"/>
            <a:chOff x="5938928" y="2178200"/>
            <a:chExt cx="2901969" cy="1982032"/>
          </a:xfrm>
        </p:grpSpPr>
        <p:grpSp>
          <p:nvGrpSpPr>
            <p:cNvPr id="33" name="Group 32">
              <a:extLst>
                <a:ext uri="{FF2B5EF4-FFF2-40B4-BE49-F238E27FC236}">
                  <a16:creationId xmlns:a16="http://schemas.microsoft.com/office/drawing/2014/main" id="{01A2D60B-04E3-3F1B-B2D2-8943F011F4AD}"/>
                </a:ext>
              </a:extLst>
            </p:cNvPr>
            <p:cNvGrpSpPr/>
            <p:nvPr/>
          </p:nvGrpSpPr>
          <p:grpSpPr>
            <a:xfrm>
              <a:off x="6248540" y="2213382"/>
              <a:ext cx="2592357" cy="1596470"/>
              <a:chOff x="6556404" y="1584411"/>
              <a:chExt cx="1892269" cy="1210733"/>
            </a:xfrm>
          </p:grpSpPr>
          <p:cxnSp>
            <p:nvCxnSpPr>
              <p:cNvPr id="38" name="Straight Connector 37">
                <a:extLst>
                  <a:ext uri="{FF2B5EF4-FFF2-40B4-BE49-F238E27FC236}">
                    <a16:creationId xmlns:a16="http://schemas.microsoft.com/office/drawing/2014/main" id="{E62D53D4-97FE-18D1-592A-63DAE2459497}"/>
                  </a:ext>
                </a:extLst>
              </p:cNvPr>
              <p:cNvCxnSpPr>
                <a:cxnSpLocks/>
              </p:cNvCxnSpPr>
              <p:nvPr/>
            </p:nvCxnSpPr>
            <p:spPr>
              <a:xfrm>
                <a:off x="6556404" y="1584411"/>
                <a:ext cx="0" cy="1210733"/>
              </a:xfrm>
              <a:prstGeom prst="line">
                <a:avLst/>
              </a:prstGeom>
              <a:ln w="25400">
                <a:solidFill>
                  <a:schemeClr val="bg1"/>
                </a:solidFill>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1769825F-F7DF-3FEE-3D65-0044D15886F5}"/>
                  </a:ext>
                </a:extLst>
              </p:cNvPr>
              <p:cNvCxnSpPr>
                <a:cxnSpLocks/>
              </p:cNvCxnSpPr>
              <p:nvPr/>
            </p:nvCxnSpPr>
            <p:spPr>
              <a:xfrm>
                <a:off x="6556404" y="2792140"/>
                <a:ext cx="1892269"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896F6D5F-51D6-E896-33AB-E1026F08A89E}"/>
                  </a:ext>
                </a:extLst>
              </p:cNvPr>
              <p:cNvSpPr/>
              <p:nvPr/>
            </p:nvSpPr>
            <p:spPr>
              <a:xfrm>
                <a:off x="6966808" y="2189798"/>
                <a:ext cx="944034" cy="423333"/>
              </a:xfrm>
              <a:prstGeom prst="rect">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41" name="Rectangle 40">
                <a:extLst>
                  <a:ext uri="{FF2B5EF4-FFF2-40B4-BE49-F238E27FC236}">
                    <a16:creationId xmlns:a16="http://schemas.microsoft.com/office/drawing/2014/main" id="{68FBD6AC-DF9A-833E-B839-1BE7A78229BF}"/>
                  </a:ext>
                </a:extLst>
              </p:cNvPr>
              <p:cNvSpPr/>
              <p:nvPr/>
            </p:nvSpPr>
            <p:spPr>
              <a:xfrm rot="16200000">
                <a:off x="6706458" y="1929447"/>
                <a:ext cx="944034" cy="42333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42" name="Arrow: Bent 41">
                <a:extLst>
                  <a:ext uri="{FF2B5EF4-FFF2-40B4-BE49-F238E27FC236}">
                    <a16:creationId xmlns:a16="http://schemas.microsoft.com/office/drawing/2014/main" id="{DE3B07A7-2220-66B4-5A7B-F10F332C7DF7}"/>
                  </a:ext>
                </a:extLst>
              </p:cNvPr>
              <p:cNvSpPr/>
              <p:nvPr/>
            </p:nvSpPr>
            <p:spPr>
              <a:xfrm rot="5400000">
                <a:off x="7516627" y="1801182"/>
                <a:ext cx="267730" cy="247650"/>
              </a:xfrm>
              <a:prstGeom prst="bentArrow">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49153B4E-E2AB-E9F7-12B4-768D87D610D7}"/>
                    </a:ext>
                  </a:extLst>
                </p:cNvPr>
                <p:cNvSpPr txBox="1"/>
                <p:nvPr/>
              </p:nvSpPr>
              <p:spPr>
                <a:xfrm>
                  <a:off x="6628749" y="3852455"/>
                  <a:ext cx="364066" cy="307777"/>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𝑙</m:t>
                        </m:r>
                        <m:r>
                          <a:rPr kumimoji="0" lang="en-US" sz="1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oMath>
                    </m:oMathPara>
                  </a14:m>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mc:Choice>
          <mc:Fallback xmlns="">
            <p:sp>
              <p:nvSpPr>
                <p:cNvPr id="34" name="TextBox 33">
                  <a:extLst>
                    <a:ext uri="{FF2B5EF4-FFF2-40B4-BE49-F238E27FC236}">
                      <a16:creationId xmlns:a16="http://schemas.microsoft.com/office/drawing/2014/main" id="{536D5750-DDAD-5EBA-736C-B8870D5E91EF}"/>
                    </a:ext>
                  </a:extLst>
                </p:cNvPr>
                <p:cNvSpPr txBox="1">
                  <a:spLocks noRot="1" noChangeAspect="1" noMove="1" noResize="1" noEditPoints="1" noAdjustHandles="1" noChangeArrowheads="1" noChangeShapeType="1" noTextEdit="1"/>
                </p:cNvSpPr>
                <p:nvPr/>
              </p:nvSpPr>
              <p:spPr>
                <a:xfrm>
                  <a:off x="6628749" y="3852455"/>
                  <a:ext cx="364066" cy="307777"/>
                </a:xfrm>
                <a:prstGeom prst="rect">
                  <a:avLst/>
                </a:prstGeom>
                <a:blipFill>
                  <a:blip r:embed="rId9"/>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3D5B19CF-C011-4014-A63A-F86435E0BBDB}"/>
                    </a:ext>
                  </a:extLst>
                </p:cNvPr>
                <p:cNvSpPr txBox="1"/>
                <p:nvPr/>
              </p:nvSpPr>
              <p:spPr>
                <a:xfrm>
                  <a:off x="7207408" y="3852455"/>
                  <a:ext cx="363497" cy="30777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𝑟</m:t>
                        </m:r>
                        <m:r>
                          <a:rPr kumimoji="0" lang="en-US" sz="1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oMath>
                    </m:oMathPara>
                  </a14:m>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mc:Choice>
          <mc:Fallback xmlns="">
            <p:sp>
              <p:nvSpPr>
                <p:cNvPr id="35" name="TextBox 34">
                  <a:extLst>
                    <a:ext uri="{FF2B5EF4-FFF2-40B4-BE49-F238E27FC236}">
                      <a16:creationId xmlns:a16="http://schemas.microsoft.com/office/drawing/2014/main" id="{77A26B22-77D6-E5BE-FF1F-D7D4AC5D736C}"/>
                    </a:ext>
                  </a:extLst>
                </p:cNvPr>
                <p:cNvSpPr txBox="1">
                  <a:spLocks noRot="1" noChangeAspect="1" noMove="1" noResize="1" noEditPoints="1" noAdjustHandles="1" noChangeArrowheads="1" noChangeShapeType="1" noTextEdit="1"/>
                </p:cNvSpPr>
                <p:nvPr/>
              </p:nvSpPr>
              <p:spPr>
                <a:xfrm>
                  <a:off x="7207408" y="3852455"/>
                  <a:ext cx="363497" cy="307777"/>
                </a:xfrm>
                <a:prstGeom prst="rect">
                  <a:avLst/>
                </a:prstGeom>
                <a:blipFill>
                  <a:blip r:embed="rId10"/>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4F6A9DB7-F975-04D8-7A38-9C4FAC39F255}"/>
                    </a:ext>
                  </a:extLst>
                </p:cNvPr>
                <p:cNvSpPr txBox="1"/>
                <p:nvPr/>
              </p:nvSpPr>
              <p:spPr>
                <a:xfrm>
                  <a:off x="5938928" y="2178200"/>
                  <a:ext cx="349070" cy="30777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𝑡</m:t>
                        </m:r>
                        <m:r>
                          <a:rPr kumimoji="0" lang="en-US" sz="1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oMath>
                    </m:oMathPara>
                  </a14:m>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mc:Choice>
          <mc:Fallback xmlns="">
            <p:sp>
              <p:nvSpPr>
                <p:cNvPr id="36" name="TextBox 35">
                  <a:extLst>
                    <a:ext uri="{FF2B5EF4-FFF2-40B4-BE49-F238E27FC236}">
                      <a16:creationId xmlns:a16="http://schemas.microsoft.com/office/drawing/2014/main" id="{ACE6576B-8C91-87DB-61CD-46D0A970B901}"/>
                    </a:ext>
                  </a:extLst>
                </p:cNvPr>
                <p:cNvSpPr txBox="1">
                  <a:spLocks noRot="1" noChangeAspect="1" noMove="1" noResize="1" noEditPoints="1" noAdjustHandles="1" noChangeArrowheads="1" noChangeShapeType="1" noTextEdit="1"/>
                </p:cNvSpPr>
                <p:nvPr/>
              </p:nvSpPr>
              <p:spPr>
                <a:xfrm>
                  <a:off x="5938928" y="2178200"/>
                  <a:ext cx="349070" cy="307777"/>
                </a:xfrm>
                <a:prstGeom prst="rect">
                  <a:avLst/>
                </a:prstGeom>
                <a:blipFill>
                  <a:blip r:embed="rId11"/>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C7B1DC74-91A0-5655-2626-26492FE2DF6F}"/>
                    </a:ext>
                  </a:extLst>
                </p:cNvPr>
                <p:cNvSpPr txBox="1"/>
                <p:nvPr/>
              </p:nvSpPr>
              <p:spPr>
                <a:xfrm>
                  <a:off x="5938928" y="3377340"/>
                  <a:ext cx="349068" cy="307777"/>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𝑏</m:t>
                        </m:r>
                        <m:r>
                          <a:rPr kumimoji="0" lang="en-US" sz="1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oMath>
                    </m:oMathPara>
                  </a14:m>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mc:Choice>
          <mc:Fallback xmlns="">
            <p:sp>
              <p:nvSpPr>
                <p:cNvPr id="37" name="TextBox 36">
                  <a:extLst>
                    <a:ext uri="{FF2B5EF4-FFF2-40B4-BE49-F238E27FC236}">
                      <a16:creationId xmlns:a16="http://schemas.microsoft.com/office/drawing/2014/main" id="{A6B889C8-58E4-29D1-C561-66D9AADCED53}"/>
                    </a:ext>
                  </a:extLst>
                </p:cNvPr>
                <p:cNvSpPr txBox="1">
                  <a:spLocks noRot="1" noChangeAspect="1" noMove="1" noResize="1" noEditPoints="1" noAdjustHandles="1" noChangeArrowheads="1" noChangeShapeType="1" noTextEdit="1"/>
                </p:cNvSpPr>
                <p:nvPr/>
              </p:nvSpPr>
              <p:spPr>
                <a:xfrm>
                  <a:off x="5938928" y="3377340"/>
                  <a:ext cx="349068" cy="307777"/>
                </a:xfrm>
                <a:prstGeom prst="rect">
                  <a:avLst/>
                </a:prstGeom>
                <a:blipFill>
                  <a:blip r:embed="rId12"/>
                  <a:stretch>
                    <a:fillRect/>
                  </a:stretch>
                </a:blipFill>
                <a:ln>
                  <a:noFill/>
                </a:ln>
              </p:spPr>
              <p:txBody>
                <a:bodyPr/>
                <a:lstStyle/>
                <a:p>
                  <a:r>
                    <a:rPr lang="en-US">
                      <a:noFill/>
                    </a:rPr>
                    <a:t> </a:t>
                  </a:r>
                </a:p>
              </p:txBody>
            </p:sp>
          </mc:Fallback>
        </mc:AlternateContent>
      </p:grpSp>
    </p:spTree>
    <p:extLst>
      <p:ext uri="{BB962C8B-B14F-4D97-AF65-F5344CB8AC3E}">
        <p14:creationId xmlns:p14="http://schemas.microsoft.com/office/powerpoint/2010/main" val="17367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500"/>
                                        <p:tgtEl>
                                          <p:spTgt spid="28"/>
                                        </p:tgtEl>
                                      </p:cBhvr>
                                    </p:animEffect>
                                  </p:childTnLst>
                                </p:cTn>
                              </p:par>
                              <p:par>
                                <p:cTn id="12" presetID="10" presetClass="entr" presetSubtype="0" fill="hold" nodeType="withEffect">
                                  <p:stCondLst>
                                    <p:cond delay="0"/>
                                  </p:stCondLst>
                                  <p:childTnLst>
                                    <p:set>
                                      <p:cBhvr>
                                        <p:cTn id="13" dur="1" fill="hold">
                                          <p:stCondLst>
                                            <p:cond delay="0"/>
                                          </p:stCondLst>
                                        </p:cTn>
                                        <p:tgtEl>
                                          <p:spTgt spid="32"/>
                                        </p:tgtEl>
                                        <p:attrNameLst>
                                          <p:attrName>style.visibility</p:attrName>
                                        </p:attrNameLst>
                                      </p:cBhvr>
                                      <p:to>
                                        <p:strVal val="visible"/>
                                      </p:to>
                                    </p:set>
                                    <p:animEffect transition="in" filter="fade">
                                      <p:cBhvr>
                                        <p:cTn id="1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0">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296111" y="349538"/>
            <a:ext cx="17695777" cy="9587924"/>
            <a:chOff x="0" y="0"/>
            <a:chExt cx="4660616" cy="2525215"/>
          </a:xfrm>
        </p:grpSpPr>
        <p:sp>
          <p:nvSpPr>
            <p:cNvPr id="3" name="Freeform 3"/>
            <p:cNvSpPr/>
            <p:nvPr/>
          </p:nvSpPr>
          <p:spPr>
            <a:xfrm>
              <a:off x="0" y="0"/>
              <a:ext cx="4660616" cy="2525215"/>
            </a:xfrm>
            <a:custGeom>
              <a:avLst/>
              <a:gdLst/>
              <a:ahLst/>
              <a:cxnLst/>
              <a:rect l="l" t="t" r="r" b="b"/>
              <a:pathLst>
                <a:path w="4660616" h="2525215">
                  <a:moveTo>
                    <a:pt x="24500" y="0"/>
                  </a:moveTo>
                  <a:lnTo>
                    <a:pt x="4636116" y="0"/>
                  </a:lnTo>
                  <a:cubicBezTo>
                    <a:pt x="4649647" y="0"/>
                    <a:pt x="4660616" y="10969"/>
                    <a:pt x="4660616" y="24500"/>
                  </a:cubicBezTo>
                  <a:lnTo>
                    <a:pt x="4660616" y="2500715"/>
                  </a:lnTo>
                  <a:cubicBezTo>
                    <a:pt x="4660616" y="2507212"/>
                    <a:pt x="4658035" y="2513444"/>
                    <a:pt x="4653440" y="2518039"/>
                  </a:cubicBezTo>
                  <a:cubicBezTo>
                    <a:pt x="4648846" y="2522633"/>
                    <a:pt x="4642614" y="2525215"/>
                    <a:pt x="4636116" y="2525215"/>
                  </a:cubicBezTo>
                  <a:lnTo>
                    <a:pt x="24500" y="2525215"/>
                  </a:lnTo>
                  <a:cubicBezTo>
                    <a:pt x="10969" y="2525215"/>
                    <a:pt x="0" y="2514246"/>
                    <a:pt x="0" y="2500715"/>
                  </a:cubicBezTo>
                  <a:lnTo>
                    <a:pt x="0" y="24500"/>
                  </a:lnTo>
                  <a:cubicBezTo>
                    <a:pt x="0" y="10969"/>
                    <a:pt x="10969" y="0"/>
                    <a:pt x="24500" y="0"/>
                  </a:cubicBezTo>
                  <a:close/>
                </a:path>
              </a:pathLst>
            </a:custGeom>
            <a:solidFill>
              <a:srgbClr val="FFFFFF">
                <a:alpha val="21961"/>
              </a:srgbClr>
            </a:solidFill>
          </p:spPr>
        </p:sp>
        <p:sp>
          <p:nvSpPr>
            <p:cNvPr id="4" name="TextBox 4"/>
            <p:cNvSpPr txBox="1"/>
            <p:nvPr/>
          </p:nvSpPr>
          <p:spPr>
            <a:xfrm>
              <a:off x="0" y="-38100"/>
              <a:ext cx="4660616" cy="256331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1363845" y="806197"/>
            <a:ext cx="2685498" cy="406906"/>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Bold"/>
                <a:ea typeface="Muli Bold"/>
                <a:cs typeface="Muli Bold"/>
                <a:sym typeface="Muli Bold"/>
              </a:rPr>
              <a:t>Thynk Unlimited</a:t>
            </a:r>
          </a:p>
        </p:txBody>
      </p:sp>
      <p:sp>
        <p:nvSpPr>
          <p:cNvPr id="7" name="TextBox 7"/>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8" name="TextBox 8"/>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About</a:t>
            </a:r>
          </a:p>
        </p:txBody>
      </p:sp>
      <p:sp>
        <p:nvSpPr>
          <p:cNvPr id="9" name="TextBox 9"/>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Content</a:t>
            </a:r>
          </a:p>
        </p:txBody>
      </p:sp>
      <p:sp>
        <p:nvSpPr>
          <p:cNvPr id="10" name="TextBox 10"/>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grpSp>
        <p:nvGrpSpPr>
          <p:cNvPr id="11" name="Group 11"/>
          <p:cNvGrpSpPr/>
          <p:nvPr/>
        </p:nvGrpSpPr>
        <p:grpSpPr>
          <a:xfrm>
            <a:off x="803986" y="4795861"/>
            <a:ext cx="16648096" cy="4660838"/>
            <a:chOff x="0" y="0"/>
            <a:chExt cx="4384684" cy="1227546"/>
          </a:xfrm>
        </p:grpSpPr>
        <p:sp>
          <p:nvSpPr>
            <p:cNvPr id="12" name="Freeform 12"/>
            <p:cNvSpPr/>
            <p:nvPr/>
          </p:nvSpPr>
          <p:spPr>
            <a:xfrm>
              <a:off x="0" y="0"/>
              <a:ext cx="4384684" cy="1227546"/>
            </a:xfrm>
            <a:custGeom>
              <a:avLst/>
              <a:gdLst/>
              <a:ahLst/>
              <a:cxnLst/>
              <a:rect l="l" t="t" r="r" b="b"/>
              <a:pathLst>
                <a:path w="4384684" h="1227546">
                  <a:moveTo>
                    <a:pt x="26042" y="0"/>
                  </a:moveTo>
                  <a:lnTo>
                    <a:pt x="4358642" y="0"/>
                  </a:lnTo>
                  <a:cubicBezTo>
                    <a:pt x="4365548" y="0"/>
                    <a:pt x="4372172" y="2744"/>
                    <a:pt x="4377056" y="7627"/>
                  </a:cubicBezTo>
                  <a:cubicBezTo>
                    <a:pt x="4381940" y="12511"/>
                    <a:pt x="4384684" y="19135"/>
                    <a:pt x="4384684" y="26042"/>
                  </a:cubicBezTo>
                  <a:lnTo>
                    <a:pt x="4384684" y="1201504"/>
                  </a:lnTo>
                  <a:cubicBezTo>
                    <a:pt x="4384684" y="1208411"/>
                    <a:pt x="4381940" y="1215034"/>
                    <a:pt x="4377056" y="1219918"/>
                  </a:cubicBezTo>
                  <a:cubicBezTo>
                    <a:pt x="4372172" y="1224802"/>
                    <a:pt x="4365548" y="1227546"/>
                    <a:pt x="4358642" y="1227546"/>
                  </a:cubicBezTo>
                  <a:lnTo>
                    <a:pt x="26042" y="1227546"/>
                  </a:lnTo>
                  <a:cubicBezTo>
                    <a:pt x="19135" y="1227546"/>
                    <a:pt x="12511" y="1224802"/>
                    <a:pt x="7627" y="1219918"/>
                  </a:cubicBezTo>
                  <a:cubicBezTo>
                    <a:pt x="2744" y="1215034"/>
                    <a:pt x="0" y="1208411"/>
                    <a:pt x="0" y="1201504"/>
                  </a:cubicBezTo>
                  <a:lnTo>
                    <a:pt x="0" y="26042"/>
                  </a:lnTo>
                  <a:cubicBezTo>
                    <a:pt x="0" y="19135"/>
                    <a:pt x="2744" y="12511"/>
                    <a:pt x="7627" y="7627"/>
                  </a:cubicBezTo>
                  <a:cubicBezTo>
                    <a:pt x="12511" y="2744"/>
                    <a:pt x="19135" y="0"/>
                    <a:pt x="26042" y="0"/>
                  </a:cubicBezTo>
                  <a:close/>
                </a:path>
              </a:pathLst>
            </a:custGeom>
            <a:solidFill>
              <a:srgbClr val="FFFFFF">
                <a:alpha val="21961"/>
              </a:srgbClr>
            </a:solidFill>
          </p:spPr>
        </p:sp>
        <p:sp>
          <p:nvSpPr>
            <p:cNvPr id="13" name="TextBox 13"/>
            <p:cNvSpPr txBox="1"/>
            <p:nvPr/>
          </p:nvSpPr>
          <p:spPr>
            <a:xfrm>
              <a:off x="0" y="-38100"/>
              <a:ext cx="4384684" cy="1265646"/>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811360" y="1796578"/>
            <a:ext cx="16648096" cy="2555903"/>
            <a:chOff x="0" y="0"/>
            <a:chExt cx="4384684" cy="673160"/>
          </a:xfrm>
        </p:grpSpPr>
        <p:sp>
          <p:nvSpPr>
            <p:cNvPr id="15" name="Freeform 15"/>
            <p:cNvSpPr/>
            <p:nvPr/>
          </p:nvSpPr>
          <p:spPr>
            <a:xfrm>
              <a:off x="0" y="0"/>
              <a:ext cx="4384684" cy="673160"/>
            </a:xfrm>
            <a:custGeom>
              <a:avLst/>
              <a:gdLst/>
              <a:ahLst/>
              <a:cxnLst/>
              <a:rect l="l" t="t" r="r" b="b"/>
              <a:pathLst>
                <a:path w="4384684" h="673160">
                  <a:moveTo>
                    <a:pt x="26042" y="0"/>
                  </a:moveTo>
                  <a:lnTo>
                    <a:pt x="4358642" y="0"/>
                  </a:lnTo>
                  <a:cubicBezTo>
                    <a:pt x="4365548" y="0"/>
                    <a:pt x="4372172" y="2744"/>
                    <a:pt x="4377056" y="7627"/>
                  </a:cubicBezTo>
                  <a:cubicBezTo>
                    <a:pt x="4381940" y="12511"/>
                    <a:pt x="4384684" y="19135"/>
                    <a:pt x="4384684" y="26042"/>
                  </a:cubicBezTo>
                  <a:lnTo>
                    <a:pt x="4384684" y="647118"/>
                  </a:lnTo>
                  <a:cubicBezTo>
                    <a:pt x="4384684" y="654024"/>
                    <a:pt x="4381940" y="660648"/>
                    <a:pt x="4377056" y="665532"/>
                  </a:cubicBezTo>
                  <a:cubicBezTo>
                    <a:pt x="4372172" y="670416"/>
                    <a:pt x="4365548" y="673160"/>
                    <a:pt x="4358642" y="673160"/>
                  </a:cubicBezTo>
                  <a:lnTo>
                    <a:pt x="26042" y="673160"/>
                  </a:lnTo>
                  <a:cubicBezTo>
                    <a:pt x="19135" y="673160"/>
                    <a:pt x="12511" y="670416"/>
                    <a:pt x="7627" y="665532"/>
                  </a:cubicBezTo>
                  <a:cubicBezTo>
                    <a:pt x="2744" y="660648"/>
                    <a:pt x="0" y="654024"/>
                    <a:pt x="0" y="647118"/>
                  </a:cubicBezTo>
                  <a:lnTo>
                    <a:pt x="0" y="26042"/>
                  </a:lnTo>
                  <a:cubicBezTo>
                    <a:pt x="0" y="19135"/>
                    <a:pt x="2744" y="12511"/>
                    <a:pt x="7627" y="7627"/>
                  </a:cubicBezTo>
                  <a:cubicBezTo>
                    <a:pt x="12511" y="2744"/>
                    <a:pt x="19135" y="0"/>
                    <a:pt x="26042" y="0"/>
                  </a:cubicBezTo>
                  <a:close/>
                </a:path>
              </a:pathLst>
            </a:custGeom>
            <a:solidFill>
              <a:srgbClr val="FFFFFF">
                <a:alpha val="21961"/>
              </a:srgbClr>
            </a:solidFill>
          </p:spPr>
        </p:sp>
        <p:sp>
          <p:nvSpPr>
            <p:cNvPr id="16" name="TextBox 16"/>
            <p:cNvSpPr txBox="1"/>
            <p:nvPr/>
          </p:nvSpPr>
          <p:spPr>
            <a:xfrm>
              <a:off x="0" y="-38100"/>
              <a:ext cx="4384684" cy="711260"/>
            </a:xfrm>
            <a:prstGeom prst="rect">
              <a:avLst/>
            </a:prstGeom>
          </p:spPr>
          <p:txBody>
            <a:bodyPr lIns="50800" tIns="50800" rIns="50800" bIns="50800" rtlCol="0" anchor="ctr"/>
            <a:lstStyle/>
            <a:p>
              <a:pPr algn="ctr">
                <a:lnSpc>
                  <a:spcPts val="2659"/>
                </a:lnSpc>
                <a:spcBef>
                  <a:spcPct val="0"/>
                </a:spcBef>
              </a:pPr>
              <a:endParaRPr/>
            </a:p>
          </p:txBody>
        </p:sp>
      </p:grpSp>
      <p:sp>
        <p:nvSpPr>
          <p:cNvPr id="17" name="TextBox 17"/>
          <p:cNvSpPr txBox="1"/>
          <p:nvPr/>
        </p:nvSpPr>
        <p:spPr>
          <a:xfrm>
            <a:off x="1858527" y="6215055"/>
            <a:ext cx="13785083" cy="1755775"/>
          </a:xfrm>
          <a:prstGeom prst="rect">
            <a:avLst/>
          </a:prstGeom>
        </p:spPr>
        <p:txBody>
          <a:bodyPr lIns="0" tIns="0" rIns="0" bIns="0" rtlCol="0" anchor="t">
            <a:spAutoFit/>
          </a:bodyPr>
          <a:lstStyle/>
          <a:p>
            <a:pPr algn="ctr">
              <a:lnSpc>
                <a:spcPts val="3499"/>
              </a:lnSpc>
            </a:pPr>
            <a:r>
              <a:rPr lang="en-US" sz="2499">
                <a:solidFill>
                  <a:srgbClr val="FFFFFF"/>
                </a:solidFill>
                <a:latin typeface="Poppins"/>
                <a:ea typeface="Poppins"/>
                <a:cs typeface="Poppins"/>
                <a:sym typeface="Poppins"/>
              </a:rPr>
              <a:t>At the core of programming are concepts like variables, loops, functions, and conditional statements. These elements form the logic that drives a program, allowing it to make decisions, process data, and perform tasks. Mastering these basics is essential for programmers to create reliable and efficient code.</a:t>
            </a:r>
          </a:p>
        </p:txBody>
      </p:sp>
      <p:sp>
        <p:nvSpPr>
          <p:cNvPr id="18" name="TextBox 18"/>
          <p:cNvSpPr txBox="1"/>
          <p:nvPr/>
        </p:nvSpPr>
        <p:spPr>
          <a:xfrm>
            <a:off x="803986" y="2598249"/>
            <a:ext cx="16648096" cy="1030985"/>
          </a:xfrm>
          <a:prstGeom prst="rect">
            <a:avLst/>
          </a:prstGeom>
        </p:spPr>
        <p:txBody>
          <a:bodyPr lIns="0" tIns="0" rIns="0" bIns="0" rtlCol="0" anchor="t">
            <a:spAutoFit/>
          </a:bodyPr>
          <a:lstStyle/>
          <a:p>
            <a:pPr algn="ctr">
              <a:lnSpc>
                <a:spcPts val="7751"/>
              </a:lnSpc>
            </a:pPr>
            <a:r>
              <a:rPr lang="en-US" sz="7599" b="1" spc="-341">
                <a:solidFill>
                  <a:srgbClr val="FFFFFF"/>
                </a:solidFill>
                <a:latin typeface="Muli Bold"/>
                <a:ea typeface="Muli Bold"/>
                <a:cs typeface="Muli Bold"/>
                <a:sym typeface="Muli Bold"/>
              </a:rPr>
              <a:t>Programming Concepts and Logic</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8620398" y="1894724"/>
            <a:ext cx="8875194" cy="7599868"/>
            <a:chOff x="0" y="0"/>
            <a:chExt cx="1375000" cy="1177418"/>
          </a:xfrm>
        </p:grpSpPr>
        <p:sp>
          <p:nvSpPr>
            <p:cNvPr id="4" name="Freeform 4"/>
            <p:cNvSpPr/>
            <p:nvPr/>
          </p:nvSpPr>
          <p:spPr>
            <a:xfrm>
              <a:off x="0" y="0"/>
              <a:ext cx="1375000" cy="1177418"/>
            </a:xfrm>
            <a:custGeom>
              <a:avLst/>
              <a:gdLst/>
              <a:ahLst/>
              <a:cxnLst/>
              <a:rect l="l" t="t" r="r" b="b"/>
              <a:pathLst>
                <a:path w="1375000" h="1177418">
                  <a:moveTo>
                    <a:pt x="48849" y="0"/>
                  </a:moveTo>
                  <a:lnTo>
                    <a:pt x="1326150" y="0"/>
                  </a:lnTo>
                  <a:cubicBezTo>
                    <a:pt x="1353129" y="0"/>
                    <a:pt x="1375000" y="21871"/>
                    <a:pt x="1375000" y="48849"/>
                  </a:cubicBezTo>
                  <a:lnTo>
                    <a:pt x="1375000" y="1128569"/>
                  </a:lnTo>
                  <a:cubicBezTo>
                    <a:pt x="1375000" y="1155548"/>
                    <a:pt x="1353129" y="1177418"/>
                    <a:pt x="1326150" y="1177418"/>
                  </a:cubicBezTo>
                  <a:lnTo>
                    <a:pt x="48849" y="1177418"/>
                  </a:lnTo>
                  <a:cubicBezTo>
                    <a:pt x="21871" y="1177418"/>
                    <a:pt x="0" y="1155548"/>
                    <a:pt x="0" y="1128569"/>
                  </a:cubicBezTo>
                  <a:lnTo>
                    <a:pt x="0" y="48849"/>
                  </a:lnTo>
                  <a:cubicBezTo>
                    <a:pt x="0" y="21871"/>
                    <a:pt x="21871" y="0"/>
                    <a:pt x="48849" y="0"/>
                  </a:cubicBezTo>
                  <a:close/>
                </a:path>
              </a:pathLst>
            </a:custGeom>
            <a:blipFill>
              <a:blip r:embed="rId4"/>
              <a:stretch>
                <a:fillRect l="-14142" r="-14142"/>
              </a:stretch>
            </a:blipFill>
          </p:spPr>
        </p:sp>
      </p:grpSp>
      <p:grpSp>
        <p:nvGrpSpPr>
          <p:cNvPr id="5" name="Group 5"/>
          <p:cNvGrpSpPr/>
          <p:nvPr/>
        </p:nvGrpSpPr>
        <p:grpSpPr>
          <a:xfrm>
            <a:off x="803986" y="1894724"/>
            <a:ext cx="7145508" cy="3799934"/>
            <a:chOff x="0" y="0"/>
            <a:chExt cx="1881944" cy="1000806"/>
          </a:xfrm>
        </p:grpSpPr>
        <p:sp>
          <p:nvSpPr>
            <p:cNvPr id="6" name="Freeform 6"/>
            <p:cNvSpPr/>
            <p:nvPr/>
          </p:nvSpPr>
          <p:spPr>
            <a:xfrm>
              <a:off x="0" y="0"/>
              <a:ext cx="1881944" cy="1000806"/>
            </a:xfrm>
            <a:custGeom>
              <a:avLst/>
              <a:gdLst/>
              <a:ahLst/>
              <a:cxnLst/>
              <a:rect l="l" t="t" r="r" b="b"/>
              <a:pathLst>
                <a:path w="1881944" h="1000806">
                  <a:moveTo>
                    <a:pt x="60674" y="0"/>
                  </a:moveTo>
                  <a:lnTo>
                    <a:pt x="1821270" y="0"/>
                  </a:lnTo>
                  <a:cubicBezTo>
                    <a:pt x="1854780" y="0"/>
                    <a:pt x="1881944" y="27165"/>
                    <a:pt x="1881944" y="60674"/>
                  </a:cubicBezTo>
                  <a:lnTo>
                    <a:pt x="1881944" y="940132"/>
                  </a:lnTo>
                  <a:cubicBezTo>
                    <a:pt x="1881944" y="956223"/>
                    <a:pt x="1875552" y="971656"/>
                    <a:pt x="1864173" y="983035"/>
                  </a:cubicBezTo>
                  <a:cubicBezTo>
                    <a:pt x="1852795" y="994413"/>
                    <a:pt x="1837362" y="1000806"/>
                    <a:pt x="1821270" y="1000806"/>
                  </a:cubicBezTo>
                  <a:lnTo>
                    <a:pt x="60674" y="1000806"/>
                  </a:lnTo>
                  <a:cubicBezTo>
                    <a:pt x="27165" y="1000806"/>
                    <a:pt x="0" y="973641"/>
                    <a:pt x="0" y="940132"/>
                  </a:cubicBezTo>
                  <a:lnTo>
                    <a:pt x="0" y="60674"/>
                  </a:lnTo>
                  <a:cubicBezTo>
                    <a:pt x="0" y="27165"/>
                    <a:pt x="27165" y="0"/>
                    <a:pt x="60674" y="0"/>
                  </a:cubicBezTo>
                  <a:close/>
                </a:path>
              </a:pathLst>
            </a:custGeom>
            <a:gradFill rotWithShape="1">
              <a:gsLst>
                <a:gs pos="0">
                  <a:srgbClr val="000000">
                    <a:alpha val="78000"/>
                  </a:srgbClr>
                </a:gs>
                <a:gs pos="100000">
                  <a:srgbClr val="DDDDDD">
                    <a:alpha val="14820"/>
                  </a:srgbClr>
                </a:gs>
              </a:gsLst>
              <a:lin ang="2700000"/>
            </a:gradFill>
          </p:spPr>
        </p:sp>
        <p:sp>
          <p:nvSpPr>
            <p:cNvPr id="7" name="TextBox 7"/>
            <p:cNvSpPr txBox="1"/>
            <p:nvPr/>
          </p:nvSpPr>
          <p:spPr>
            <a:xfrm>
              <a:off x="0" y="-66675"/>
              <a:ext cx="1881944" cy="1067481"/>
            </a:xfrm>
            <a:prstGeom prst="rect">
              <a:avLst/>
            </a:prstGeom>
          </p:spPr>
          <p:txBody>
            <a:bodyPr lIns="50800" tIns="50800" rIns="50800" bIns="50800" rtlCol="0" anchor="ctr"/>
            <a:lstStyle/>
            <a:p>
              <a:pPr algn="ctr">
                <a:lnSpc>
                  <a:spcPts val="3151"/>
                </a:lnSpc>
              </a:pPr>
              <a:endParaRPr/>
            </a:p>
          </p:txBody>
        </p:sp>
      </p:grpSp>
      <p:grpSp>
        <p:nvGrpSpPr>
          <p:cNvPr id="8" name="Group 8"/>
          <p:cNvGrpSpPr/>
          <p:nvPr/>
        </p:nvGrpSpPr>
        <p:grpSpPr>
          <a:xfrm>
            <a:off x="803986" y="6312965"/>
            <a:ext cx="7145508" cy="3181626"/>
            <a:chOff x="0" y="0"/>
            <a:chExt cx="1881944" cy="837959"/>
          </a:xfrm>
        </p:grpSpPr>
        <p:sp>
          <p:nvSpPr>
            <p:cNvPr id="9" name="Freeform 9"/>
            <p:cNvSpPr/>
            <p:nvPr/>
          </p:nvSpPr>
          <p:spPr>
            <a:xfrm>
              <a:off x="0" y="0"/>
              <a:ext cx="1881944" cy="837959"/>
            </a:xfrm>
            <a:custGeom>
              <a:avLst/>
              <a:gdLst/>
              <a:ahLst/>
              <a:cxnLst/>
              <a:rect l="l" t="t" r="r" b="b"/>
              <a:pathLst>
                <a:path w="1881944" h="837959">
                  <a:moveTo>
                    <a:pt x="60674" y="0"/>
                  </a:moveTo>
                  <a:lnTo>
                    <a:pt x="1821270" y="0"/>
                  </a:lnTo>
                  <a:cubicBezTo>
                    <a:pt x="1854780" y="0"/>
                    <a:pt x="1881944" y="27165"/>
                    <a:pt x="1881944" y="60674"/>
                  </a:cubicBezTo>
                  <a:lnTo>
                    <a:pt x="1881944" y="777285"/>
                  </a:lnTo>
                  <a:cubicBezTo>
                    <a:pt x="1881944" y="810795"/>
                    <a:pt x="1854780" y="837959"/>
                    <a:pt x="1821270" y="837959"/>
                  </a:cubicBezTo>
                  <a:lnTo>
                    <a:pt x="60674" y="837959"/>
                  </a:lnTo>
                  <a:cubicBezTo>
                    <a:pt x="27165" y="837959"/>
                    <a:pt x="0" y="810795"/>
                    <a:pt x="0" y="777285"/>
                  </a:cubicBezTo>
                  <a:lnTo>
                    <a:pt x="0" y="60674"/>
                  </a:lnTo>
                  <a:cubicBezTo>
                    <a:pt x="0" y="27165"/>
                    <a:pt x="27165" y="0"/>
                    <a:pt x="60674"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0" name="TextBox 10"/>
            <p:cNvSpPr txBox="1"/>
            <p:nvPr/>
          </p:nvSpPr>
          <p:spPr>
            <a:xfrm>
              <a:off x="0" y="-66675"/>
              <a:ext cx="1881944" cy="904634"/>
            </a:xfrm>
            <a:prstGeom prst="rect">
              <a:avLst/>
            </a:prstGeom>
          </p:spPr>
          <p:txBody>
            <a:bodyPr lIns="50800" tIns="50800" rIns="50800" bIns="50800" rtlCol="0" anchor="ctr"/>
            <a:lstStyle/>
            <a:p>
              <a:pPr algn="ctr">
                <a:lnSpc>
                  <a:spcPts val="3151"/>
                </a:lnSpc>
              </a:pPr>
              <a:endParaRPr/>
            </a:p>
          </p:txBody>
        </p:sp>
      </p:grpSp>
      <p:sp>
        <p:nvSpPr>
          <p:cNvPr id="11" name="Freeform 11"/>
          <p:cNvSpPr/>
          <p:nvPr/>
        </p:nvSpPr>
        <p:spPr>
          <a:xfrm>
            <a:off x="5742942" y="2505205"/>
            <a:ext cx="1626436" cy="1626436"/>
          </a:xfrm>
          <a:custGeom>
            <a:avLst/>
            <a:gdLst/>
            <a:ahLst/>
            <a:cxnLst/>
            <a:rect l="l" t="t" r="r" b="b"/>
            <a:pathLst>
              <a:path w="1626436" h="1626436">
                <a:moveTo>
                  <a:pt x="0" y="0"/>
                </a:moveTo>
                <a:lnTo>
                  <a:pt x="1626436" y="0"/>
                </a:lnTo>
                <a:lnTo>
                  <a:pt x="1626436" y="1626436"/>
                </a:lnTo>
                <a:lnTo>
                  <a:pt x="0" y="16264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TextBox 12"/>
          <p:cNvSpPr txBox="1"/>
          <p:nvPr/>
        </p:nvSpPr>
        <p:spPr>
          <a:xfrm>
            <a:off x="1363845" y="806197"/>
            <a:ext cx="2685498" cy="406906"/>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Bold"/>
                <a:ea typeface="Muli Bold"/>
                <a:cs typeface="Muli Bold"/>
                <a:sym typeface="Muli Bold"/>
              </a:rPr>
              <a:t>Thynk Unlimited</a:t>
            </a:r>
          </a:p>
        </p:txBody>
      </p:sp>
      <p:sp>
        <p:nvSpPr>
          <p:cNvPr id="13" name="TextBox 13"/>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14" name="TextBox 14"/>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About</a:t>
            </a:r>
          </a:p>
        </p:txBody>
      </p:sp>
      <p:sp>
        <p:nvSpPr>
          <p:cNvPr id="15" name="TextBox 15"/>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Content</a:t>
            </a:r>
          </a:p>
        </p:txBody>
      </p:sp>
      <p:sp>
        <p:nvSpPr>
          <p:cNvPr id="16" name="TextBox 16"/>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sp>
        <p:nvSpPr>
          <p:cNvPr id="17" name="TextBox 17"/>
          <p:cNvSpPr txBox="1"/>
          <p:nvPr/>
        </p:nvSpPr>
        <p:spPr>
          <a:xfrm>
            <a:off x="1486268" y="6794524"/>
            <a:ext cx="5883110" cy="21939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Programming is fundamentally about problem-solving. A programmer analyzes a problem, designs a solution, and writes code to implement it.</a:t>
            </a:r>
          </a:p>
        </p:txBody>
      </p:sp>
      <p:sp>
        <p:nvSpPr>
          <p:cNvPr id="18" name="TextBox 18"/>
          <p:cNvSpPr txBox="1"/>
          <p:nvPr/>
        </p:nvSpPr>
        <p:spPr>
          <a:xfrm>
            <a:off x="1486268" y="2619505"/>
            <a:ext cx="4045420" cy="1716385"/>
          </a:xfrm>
          <a:prstGeom prst="rect">
            <a:avLst/>
          </a:prstGeom>
        </p:spPr>
        <p:txBody>
          <a:bodyPr lIns="0" tIns="0" rIns="0" bIns="0" rtlCol="0" anchor="t">
            <a:spAutoFit/>
          </a:bodyPr>
          <a:lstStyle/>
          <a:p>
            <a:pPr algn="l">
              <a:lnSpc>
                <a:spcPts val="6642"/>
              </a:lnSpc>
            </a:pPr>
            <a:r>
              <a:rPr lang="en-US" sz="6512" b="1" spc="-293">
                <a:solidFill>
                  <a:srgbClr val="FFFFFF"/>
                </a:solidFill>
                <a:latin typeface="Muli Bold"/>
                <a:ea typeface="Muli Bold"/>
                <a:cs typeface="Muli Bold"/>
                <a:sym typeface="Muli Bold"/>
              </a:rPr>
              <a:t>Problem-Solving </a:t>
            </a:r>
          </a:p>
        </p:txBody>
      </p:sp>
      <p:sp>
        <p:nvSpPr>
          <p:cNvPr id="19" name="TextBox 19"/>
          <p:cNvSpPr txBox="1"/>
          <p:nvPr/>
        </p:nvSpPr>
        <p:spPr>
          <a:xfrm>
            <a:off x="1486268" y="4518360"/>
            <a:ext cx="3350943" cy="619836"/>
          </a:xfrm>
          <a:prstGeom prst="rect">
            <a:avLst/>
          </a:prstGeom>
        </p:spPr>
        <p:txBody>
          <a:bodyPr lIns="0" tIns="0" rIns="0" bIns="0" rtlCol="0" anchor="t">
            <a:spAutoFit/>
          </a:bodyPr>
          <a:lstStyle/>
          <a:p>
            <a:pPr algn="l">
              <a:lnSpc>
                <a:spcPts val="4706"/>
              </a:lnSpc>
            </a:pPr>
            <a:r>
              <a:rPr lang="en-US" sz="4614" spc="-207">
                <a:solidFill>
                  <a:srgbClr val="FFFFFF"/>
                </a:solidFill>
                <a:latin typeface="Muli"/>
                <a:ea typeface="Muli"/>
                <a:cs typeface="Muli"/>
                <a:sym typeface="Muli"/>
              </a:rPr>
              <a:t>with Code</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2962520" y="1894724"/>
            <a:ext cx="4533071" cy="7599868"/>
            <a:chOff x="0" y="0"/>
            <a:chExt cx="702291" cy="1177418"/>
          </a:xfrm>
        </p:grpSpPr>
        <p:sp>
          <p:nvSpPr>
            <p:cNvPr id="4" name="Freeform 4"/>
            <p:cNvSpPr/>
            <p:nvPr/>
          </p:nvSpPr>
          <p:spPr>
            <a:xfrm>
              <a:off x="0" y="0"/>
              <a:ext cx="702291" cy="1177418"/>
            </a:xfrm>
            <a:custGeom>
              <a:avLst/>
              <a:gdLst/>
              <a:ahLst/>
              <a:cxnLst/>
              <a:rect l="l" t="t" r="r" b="b"/>
              <a:pathLst>
                <a:path w="702291" h="1177418">
                  <a:moveTo>
                    <a:pt x="95641" y="0"/>
                  </a:moveTo>
                  <a:lnTo>
                    <a:pt x="606650" y="0"/>
                  </a:lnTo>
                  <a:cubicBezTo>
                    <a:pt x="632016" y="0"/>
                    <a:pt x="656343" y="10076"/>
                    <a:pt x="674279" y="28013"/>
                  </a:cubicBezTo>
                  <a:cubicBezTo>
                    <a:pt x="692215" y="45949"/>
                    <a:pt x="702291" y="70275"/>
                    <a:pt x="702291" y="95641"/>
                  </a:cubicBezTo>
                  <a:lnTo>
                    <a:pt x="702291" y="1081777"/>
                  </a:lnTo>
                  <a:cubicBezTo>
                    <a:pt x="702291" y="1107143"/>
                    <a:pt x="692215" y="1131470"/>
                    <a:pt x="674279" y="1149406"/>
                  </a:cubicBezTo>
                  <a:cubicBezTo>
                    <a:pt x="656343" y="1167342"/>
                    <a:pt x="632016" y="1177418"/>
                    <a:pt x="606650" y="1177418"/>
                  </a:cubicBezTo>
                  <a:lnTo>
                    <a:pt x="95641" y="1177418"/>
                  </a:lnTo>
                  <a:cubicBezTo>
                    <a:pt x="70275" y="1177418"/>
                    <a:pt x="45949" y="1167342"/>
                    <a:pt x="28013" y="1149406"/>
                  </a:cubicBezTo>
                  <a:cubicBezTo>
                    <a:pt x="10076" y="1131470"/>
                    <a:pt x="0" y="1107143"/>
                    <a:pt x="0" y="1081777"/>
                  </a:cubicBezTo>
                  <a:lnTo>
                    <a:pt x="0" y="95641"/>
                  </a:lnTo>
                  <a:cubicBezTo>
                    <a:pt x="0" y="70275"/>
                    <a:pt x="10076" y="45949"/>
                    <a:pt x="28013" y="28013"/>
                  </a:cubicBezTo>
                  <a:cubicBezTo>
                    <a:pt x="45949" y="10076"/>
                    <a:pt x="70275" y="0"/>
                    <a:pt x="95641" y="0"/>
                  </a:cubicBezTo>
                  <a:close/>
                </a:path>
              </a:pathLst>
            </a:custGeom>
            <a:blipFill>
              <a:blip r:embed="rId4"/>
              <a:stretch>
                <a:fillRect l="-5954" r="-5954"/>
              </a:stretch>
            </a:blipFill>
          </p:spPr>
        </p:sp>
      </p:grpSp>
      <p:grpSp>
        <p:nvGrpSpPr>
          <p:cNvPr id="5" name="Group 5"/>
          <p:cNvGrpSpPr/>
          <p:nvPr/>
        </p:nvGrpSpPr>
        <p:grpSpPr>
          <a:xfrm>
            <a:off x="803986" y="1894724"/>
            <a:ext cx="7145508" cy="3248776"/>
            <a:chOff x="0" y="0"/>
            <a:chExt cx="1881944" cy="855645"/>
          </a:xfrm>
        </p:grpSpPr>
        <p:sp>
          <p:nvSpPr>
            <p:cNvPr id="6" name="Freeform 6"/>
            <p:cNvSpPr/>
            <p:nvPr/>
          </p:nvSpPr>
          <p:spPr>
            <a:xfrm>
              <a:off x="0" y="0"/>
              <a:ext cx="1881944" cy="855645"/>
            </a:xfrm>
            <a:custGeom>
              <a:avLst/>
              <a:gdLst/>
              <a:ahLst/>
              <a:cxnLst/>
              <a:rect l="l" t="t" r="r" b="b"/>
              <a:pathLst>
                <a:path w="1881944" h="855645">
                  <a:moveTo>
                    <a:pt x="60674" y="0"/>
                  </a:moveTo>
                  <a:lnTo>
                    <a:pt x="1821270" y="0"/>
                  </a:lnTo>
                  <a:cubicBezTo>
                    <a:pt x="1854780" y="0"/>
                    <a:pt x="1881944" y="27165"/>
                    <a:pt x="1881944" y="60674"/>
                  </a:cubicBezTo>
                  <a:lnTo>
                    <a:pt x="1881944" y="794971"/>
                  </a:lnTo>
                  <a:cubicBezTo>
                    <a:pt x="1881944" y="828480"/>
                    <a:pt x="1854780" y="855645"/>
                    <a:pt x="1821270" y="855645"/>
                  </a:cubicBezTo>
                  <a:lnTo>
                    <a:pt x="60674" y="855645"/>
                  </a:lnTo>
                  <a:cubicBezTo>
                    <a:pt x="27165" y="855645"/>
                    <a:pt x="0" y="828480"/>
                    <a:pt x="0" y="794971"/>
                  </a:cubicBezTo>
                  <a:lnTo>
                    <a:pt x="0" y="60674"/>
                  </a:lnTo>
                  <a:cubicBezTo>
                    <a:pt x="0" y="27165"/>
                    <a:pt x="27165" y="0"/>
                    <a:pt x="60674" y="0"/>
                  </a:cubicBezTo>
                  <a:close/>
                </a:path>
              </a:pathLst>
            </a:custGeom>
            <a:gradFill rotWithShape="1">
              <a:gsLst>
                <a:gs pos="0">
                  <a:srgbClr val="000000">
                    <a:alpha val="78000"/>
                  </a:srgbClr>
                </a:gs>
                <a:gs pos="100000">
                  <a:srgbClr val="DDDDDD">
                    <a:alpha val="14820"/>
                  </a:srgbClr>
                </a:gs>
              </a:gsLst>
              <a:lin ang="2700000"/>
            </a:gradFill>
          </p:spPr>
        </p:sp>
        <p:sp>
          <p:nvSpPr>
            <p:cNvPr id="7" name="TextBox 7"/>
            <p:cNvSpPr txBox="1"/>
            <p:nvPr/>
          </p:nvSpPr>
          <p:spPr>
            <a:xfrm>
              <a:off x="0" y="-66675"/>
              <a:ext cx="1881944" cy="922320"/>
            </a:xfrm>
            <a:prstGeom prst="rect">
              <a:avLst/>
            </a:prstGeom>
          </p:spPr>
          <p:txBody>
            <a:bodyPr lIns="50800" tIns="50800" rIns="50800" bIns="50800" rtlCol="0" anchor="ctr"/>
            <a:lstStyle/>
            <a:p>
              <a:pPr algn="ctr">
                <a:lnSpc>
                  <a:spcPts val="3151"/>
                </a:lnSpc>
              </a:pPr>
              <a:endParaRPr/>
            </a:p>
          </p:txBody>
        </p:sp>
      </p:grpSp>
      <p:grpSp>
        <p:nvGrpSpPr>
          <p:cNvPr id="8" name="Group 8"/>
          <p:cNvGrpSpPr/>
          <p:nvPr/>
        </p:nvGrpSpPr>
        <p:grpSpPr>
          <a:xfrm>
            <a:off x="803986" y="5781675"/>
            <a:ext cx="7145508" cy="3712917"/>
            <a:chOff x="0" y="0"/>
            <a:chExt cx="1881944" cy="977888"/>
          </a:xfrm>
        </p:grpSpPr>
        <p:sp>
          <p:nvSpPr>
            <p:cNvPr id="9" name="Freeform 9"/>
            <p:cNvSpPr/>
            <p:nvPr/>
          </p:nvSpPr>
          <p:spPr>
            <a:xfrm>
              <a:off x="0" y="0"/>
              <a:ext cx="1881944" cy="977888"/>
            </a:xfrm>
            <a:custGeom>
              <a:avLst/>
              <a:gdLst/>
              <a:ahLst/>
              <a:cxnLst/>
              <a:rect l="l" t="t" r="r" b="b"/>
              <a:pathLst>
                <a:path w="1881944" h="977888">
                  <a:moveTo>
                    <a:pt x="45506" y="0"/>
                  </a:moveTo>
                  <a:lnTo>
                    <a:pt x="1836439" y="0"/>
                  </a:lnTo>
                  <a:cubicBezTo>
                    <a:pt x="1848508" y="0"/>
                    <a:pt x="1860082" y="4794"/>
                    <a:pt x="1868616" y="13328"/>
                  </a:cubicBezTo>
                  <a:cubicBezTo>
                    <a:pt x="1877150" y="21862"/>
                    <a:pt x="1881944" y="33437"/>
                    <a:pt x="1881944" y="45506"/>
                  </a:cubicBezTo>
                  <a:lnTo>
                    <a:pt x="1881944" y="932382"/>
                  </a:lnTo>
                  <a:cubicBezTo>
                    <a:pt x="1881944" y="944451"/>
                    <a:pt x="1877150" y="956025"/>
                    <a:pt x="1868616" y="964559"/>
                  </a:cubicBezTo>
                  <a:cubicBezTo>
                    <a:pt x="1860082" y="973093"/>
                    <a:pt x="1848508" y="977888"/>
                    <a:pt x="1836439" y="977888"/>
                  </a:cubicBezTo>
                  <a:lnTo>
                    <a:pt x="45506" y="977888"/>
                  </a:lnTo>
                  <a:cubicBezTo>
                    <a:pt x="33437" y="977888"/>
                    <a:pt x="21862" y="973093"/>
                    <a:pt x="13328" y="964559"/>
                  </a:cubicBezTo>
                  <a:cubicBezTo>
                    <a:pt x="4794" y="956025"/>
                    <a:pt x="0" y="944451"/>
                    <a:pt x="0" y="932382"/>
                  </a:cubicBezTo>
                  <a:lnTo>
                    <a:pt x="0" y="45506"/>
                  </a:lnTo>
                  <a:cubicBezTo>
                    <a:pt x="0" y="33437"/>
                    <a:pt x="4794" y="21862"/>
                    <a:pt x="13328" y="13328"/>
                  </a:cubicBezTo>
                  <a:cubicBezTo>
                    <a:pt x="21862" y="4794"/>
                    <a:pt x="33437" y="0"/>
                    <a:pt x="45506"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0" name="TextBox 10"/>
            <p:cNvSpPr txBox="1"/>
            <p:nvPr/>
          </p:nvSpPr>
          <p:spPr>
            <a:xfrm>
              <a:off x="0" y="-66675"/>
              <a:ext cx="1881944" cy="1044563"/>
            </a:xfrm>
            <a:prstGeom prst="rect">
              <a:avLst/>
            </a:prstGeom>
          </p:spPr>
          <p:txBody>
            <a:bodyPr lIns="50800" tIns="50800" rIns="50800" bIns="50800" rtlCol="0" anchor="ctr"/>
            <a:lstStyle/>
            <a:p>
              <a:pPr algn="ctr">
                <a:lnSpc>
                  <a:spcPts val="3151"/>
                </a:lnSpc>
              </a:pPr>
              <a:endParaRPr/>
            </a:p>
          </p:txBody>
        </p:sp>
      </p:grpSp>
      <p:grpSp>
        <p:nvGrpSpPr>
          <p:cNvPr id="11" name="Group 11"/>
          <p:cNvGrpSpPr/>
          <p:nvPr/>
        </p:nvGrpSpPr>
        <p:grpSpPr>
          <a:xfrm>
            <a:off x="8661704" y="1894724"/>
            <a:ext cx="3588605" cy="7573887"/>
            <a:chOff x="0" y="0"/>
            <a:chExt cx="945147" cy="1994769"/>
          </a:xfrm>
        </p:grpSpPr>
        <p:sp>
          <p:nvSpPr>
            <p:cNvPr id="12" name="Freeform 12"/>
            <p:cNvSpPr/>
            <p:nvPr/>
          </p:nvSpPr>
          <p:spPr>
            <a:xfrm>
              <a:off x="0" y="0"/>
              <a:ext cx="945147" cy="1994769"/>
            </a:xfrm>
            <a:custGeom>
              <a:avLst/>
              <a:gdLst/>
              <a:ahLst/>
              <a:cxnLst/>
              <a:rect l="l" t="t" r="r" b="b"/>
              <a:pathLst>
                <a:path w="945147" h="1994769">
                  <a:moveTo>
                    <a:pt x="120812" y="0"/>
                  </a:moveTo>
                  <a:lnTo>
                    <a:pt x="824335" y="0"/>
                  </a:lnTo>
                  <a:cubicBezTo>
                    <a:pt x="891058" y="0"/>
                    <a:pt x="945147" y="54089"/>
                    <a:pt x="945147" y="120812"/>
                  </a:cubicBezTo>
                  <a:lnTo>
                    <a:pt x="945147" y="1873956"/>
                  </a:lnTo>
                  <a:cubicBezTo>
                    <a:pt x="945147" y="1940679"/>
                    <a:pt x="891058" y="1994769"/>
                    <a:pt x="824335" y="1994769"/>
                  </a:cubicBezTo>
                  <a:lnTo>
                    <a:pt x="120812" y="1994769"/>
                  </a:lnTo>
                  <a:cubicBezTo>
                    <a:pt x="54089" y="1994769"/>
                    <a:pt x="0" y="1940679"/>
                    <a:pt x="0" y="1873956"/>
                  </a:cubicBezTo>
                  <a:lnTo>
                    <a:pt x="0" y="120812"/>
                  </a:lnTo>
                  <a:cubicBezTo>
                    <a:pt x="0" y="54089"/>
                    <a:pt x="54089" y="0"/>
                    <a:pt x="120812" y="0"/>
                  </a:cubicBezTo>
                  <a:close/>
                </a:path>
              </a:pathLst>
            </a:custGeom>
            <a:solidFill>
              <a:srgbClr val="000000">
                <a:alpha val="0"/>
              </a:srgbClr>
            </a:solidFill>
            <a:ln w="28575" cap="rnd">
              <a:solidFill>
                <a:srgbClr val="FFFFFF"/>
              </a:solidFill>
              <a:prstDash val="solid"/>
              <a:round/>
            </a:ln>
          </p:spPr>
        </p:sp>
        <p:sp>
          <p:nvSpPr>
            <p:cNvPr id="13" name="TextBox 13"/>
            <p:cNvSpPr txBox="1"/>
            <p:nvPr/>
          </p:nvSpPr>
          <p:spPr>
            <a:xfrm>
              <a:off x="0" y="-66675"/>
              <a:ext cx="945147" cy="2061444"/>
            </a:xfrm>
            <a:prstGeom prst="rect">
              <a:avLst/>
            </a:prstGeom>
          </p:spPr>
          <p:txBody>
            <a:bodyPr lIns="50800" tIns="50800" rIns="50800" bIns="50800" rtlCol="0" anchor="ctr"/>
            <a:lstStyle/>
            <a:p>
              <a:pPr algn="ctr">
                <a:lnSpc>
                  <a:spcPts val="3151"/>
                </a:lnSpc>
              </a:pPr>
              <a:endParaRPr/>
            </a:p>
          </p:txBody>
        </p:sp>
      </p:grpSp>
      <p:sp>
        <p:nvSpPr>
          <p:cNvPr id="14" name="TextBox 14"/>
          <p:cNvSpPr txBox="1"/>
          <p:nvPr/>
        </p:nvSpPr>
        <p:spPr>
          <a:xfrm>
            <a:off x="1403384" y="6940111"/>
            <a:ext cx="5738811" cy="2008922"/>
          </a:xfrm>
          <a:prstGeom prst="rect">
            <a:avLst/>
          </a:prstGeom>
        </p:spPr>
        <p:txBody>
          <a:bodyPr lIns="0" tIns="0" rIns="0" bIns="0" rtlCol="0" anchor="t">
            <a:spAutoFit/>
          </a:bodyPr>
          <a:lstStyle/>
          <a:p>
            <a:pPr algn="just">
              <a:lnSpc>
                <a:spcPts val="8085"/>
              </a:lnSpc>
            </a:pPr>
            <a:r>
              <a:rPr lang="en-US" sz="5775" spc="-254">
                <a:solidFill>
                  <a:srgbClr val="FFFFFF"/>
                </a:solidFill>
                <a:latin typeface="Open Sauce"/>
                <a:ea typeface="Open Sauce"/>
                <a:cs typeface="Open Sauce"/>
                <a:sym typeface="Open Sauce"/>
              </a:rPr>
              <a:t>Working Together in Code</a:t>
            </a:r>
          </a:p>
        </p:txBody>
      </p:sp>
      <p:sp>
        <p:nvSpPr>
          <p:cNvPr id="15" name="Freeform 15"/>
          <p:cNvSpPr/>
          <p:nvPr/>
        </p:nvSpPr>
        <p:spPr>
          <a:xfrm>
            <a:off x="6097327" y="6302482"/>
            <a:ext cx="1335652" cy="1335652"/>
          </a:xfrm>
          <a:custGeom>
            <a:avLst/>
            <a:gdLst/>
            <a:ahLst/>
            <a:cxnLst/>
            <a:rect l="l" t="t" r="r" b="b"/>
            <a:pathLst>
              <a:path w="1335652" h="1335652">
                <a:moveTo>
                  <a:pt x="0" y="0"/>
                </a:moveTo>
                <a:lnTo>
                  <a:pt x="1335652" y="0"/>
                </a:lnTo>
                <a:lnTo>
                  <a:pt x="1335652" y="1335651"/>
                </a:lnTo>
                <a:lnTo>
                  <a:pt x="0" y="13356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6" name="TextBox 16"/>
          <p:cNvSpPr txBox="1"/>
          <p:nvPr/>
        </p:nvSpPr>
        <p:spPr>
          <a:xfrm>
            <a:off x="1363845" y="806197"/>
            <a:ext cx="2685498" cy="406906"/>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Bold"/>
                <a:ea typeface="Muli Bold"/>
                <a:cs typeface="Muli Bold"/>
                <a:sym typeface="Muli Bold"/>
              </a:rPr>
              <a:t>Thynk Unlimited</a:t>
            </a:r>
          </a:p>
        </p:txBody>
      </p:sp>
      <p:sp>
        <p:nvSpPr>
          <p:cNvPr id="17" name="TextBox 17"/>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18" name="TextBox 18"/>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About</a:t>
            </a:r>
          </a:p>
        </p:txBody>
      </p:sp>
      <p:sp>
        <p:nvSpPr>
          <p:cNvPr id="19" name="TextBox 19"/>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Content</a:t>
            </a:r>
          </a:p>
        </p:txBody>
      </p:sp>
      <p:sp>
        <p:nvSpPr>
          <p:cNvPr id="20" name="TextBox 20"/>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sp>
        <p:nvSpPr>
          <p:cNvPr id="21" name="TextBox 21"/>
          <p:cNvSpPr txBox="1"/>
          <p:nvPr/>
        </p:nvSpPr>
        <p:spPr>
          <a:xfrm>
            <a:off x="9174093" y="2373608"/>
            <a:ext cx="2563828" cy="65754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Programming often requires collaboration, especially in large projects. Developers use version control tools like Git to manage code, allowing multiple programmers to work on the same project seamlessly.</a:t>
            </a:r>
          </a:p>
        </p:txBody>
      </p:sp>
      <p:sp>
        <p:nvSpPr>
          <p:cNvPr id="22" name="TextBox 22"/>
          <p:cNvSpPr txBox="1"/>
          <p:nvPr/>
        </p:nvSpPr>
        <p:spPr>
          <a:xfrm>
            <a:off x="1403384" y="2718070"/>
            <a:ext cx="5946711" cy="1716385"/>
          </a:xfrm>
          <a:prstGeom prst="rect">
            <a:avLst/>
          </a:prstGeom>
        </p:spPr>
        <p:txBody>
          <a:bodyPr lIns="0" tIns="0" rIns="0" bIns="0" rtlCol="0" anchor="t">
            <a:spAutoFit/>
          </a:bodyPr>
          <a:lstStyle/>
          <a:p>
            <a:pPr algn="l">
              <a:lnSpc>
                <a:spcPts val="6642"/>
              </a:lnSpc>
            </a:pPr>
            <a:r>
              <a:rPr lang="en-US" sz="6512" b="1" spc="-293">
                <a:solidFill>
                  <a:srgbClr val="FFFFFF"/>
                </a:solidFill>
                <a:latin typeface="Muli Bold"/>
                <a:ea typeface="Muli Bold"/>
                <a:cs typeface="Muli Bold"/>
                <a:sym typeface="Muli Bold"/>
              </a:rPr>
              <a:t>Collaboration in Programming</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1363845" y="806197"/>
            <a:ext cx="2685498" cy="406906"/>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Bold"/>
                <a:ea typeface="Muli Bold"/>
                <a:cs typeface="Muli Bold"/>
                <a:sym typeface="Muli Bold"/>
              </a:rPr>
              <a:t>Thynk Unlimited</a:t>
            </a:r>
          </a:p>
        </p:txBody>
      </p:sp>
      <p:sp>
        <p:nvSpPr>
          <p:cNvPr id="4" name="TextBox 4"/>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5" name="TextBox 5"/>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About</a:t>
            </a:r>
          </a:p>
        </p:txBody>
      </p:sp>
      <p:sp>
        <p:nvSpPr>
          <p:cNvPr id="6" name="TextBox 6"/>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Content</a:t>
            </a:r>
          </a:p>
        </p:txBody>
      </p:sp>
      <p:sp>
        <p:nvSpPr>
          <p:cNvPr id="7" name="TextBox 7"/>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grpSp>
        <p:nvGrpSpPr>
          <p:cNvPr id="8" name="Group 8"/>
          <p:cNvGrpSpPr/>
          <p:nvPr/>
        </p:nvGrpSpPr>
        <p:grpSpPr>
          <a:xfrm>
            <a:off x="803986" y="1894724"/>
            <a:ext cx="7145508" cy="7727240"/>
            <a:chOff x="0" y="0"/>
            <a:chExt cx="1881944" cy="2035158"/>
          </a:xfrm>
        </p:grpSpPr>
        <p:sp>
          <p:nvSpPr>
            <p:cNvPr id="9" name="Freeform 9"/>
            <p:cNvSpPr/>
            <p:nvPr/>
          </p:nvSpPr>
          <p:spPr>
            <a:xfrm>
              <a:off x="0" y="0"/>
              <a:ext cx="1881944" cy="2035158"/>
            </a:xfrm>
            <a:custGeom>
              <a:avLst/>
              <a:gdLst/>
              <a:ahLst/>
              <a:cxnLst/>
              <a:rect l="l" t="t" r="r" b="b"/>
              <a:pathLst>
                <a:path w="1881944" h="2035158">
                  <a:moveTo>
                    <a:pt x="60674" y="0"/>
                  </a:moveTo>
                  <a:lnTo>
                    <a:pt x="1821270" y="0"/>
                  </a:lnTo>
                  <a:cubicBezTo>
                    <a:pt x="1854780" y="0"/>
                    <a:pt x="1881944" y="27165"/>
                    <a:pt x="1881944" y="60674"/>
                  </a:cubicBezTo>
                  <a:lnTo>
                    <a:pt x="1881944" y="1974484"/>
                  </a:lnTo>
                  <a:cubicBezTo>
                    <a:pt x="1881944" y="1990575"/>
                    <a:pt x="1875552" y="2006008"/>
                    <a:pt x="1864173" y="2017387"/>
                  </a:cubicBezTo>
                  <a:cubicBezTo>
                    <a:pt x="1852795" y="2028765"/>
                    <a:pt x="1837362" y="2035158"/>
                    <a:pt x="1821270" y="2035158"/>
                  </a:cubicBezTo>
                  <a:lnTo>
                    <a:pt x="60674" y="2035158"/>
                  </a:lnTo>
                  <a:cubicBezTo>
                    <a:pt x="27165" y="2035158"/>
                    <a:pt x="0" y="2007993"/>
                    <a:pt x="0" y="1974484"/>
                  </a:cubicBezTo>
                  <a:lnTo>
                    <a:pt x="0" y="60674"/>
                  </a:lnTo>
                  <a:cubicBezTo>
                    <a:pt x="0" y="27165"/>
                    <a:pt x="27165" y="0"/>
                    <a:pt x="60674" y="0"/>
                  </a:cubicBezTo>
                  <a:close/>
                </a:path>
              </a:pathLst>
            </a:custGeom>
            <a:gradFill rotWithShape="1">
              <a:gsLst>
                <a:gs pos="0">
                  <a:srgbClr val="000000">
                    <a:alpha val="78000"/>
                  </a:srgbClr>
                </a:gs>
                <a:gs pos="100000">
                  <a:srgbClr val="DDDDDD">
                    <a:alpha val="14820"/>
                  </a:srgbClr>
                </a:gs>
              </a:gsLst>
              <a:lin ang="2700000"/>
            </a:gradFill>
          </p:spPr>
        </p:sp>
        <p:sp>
          <p:nvSpPr>
            <p:cNvPr id="10" name="TextBox 10"/>
            <p:cNvSpPr txBox="1"/>
            <p:nvPr/>
          </p:nvSpPr>
          <p:spPr>
            <a:xfrm>
              <a:off x="0" y="-66675"/>
              <a:ext cx="1881944" cy="2101833"/>
            </a:xfrm>
            <a:prstGeom prst="rect">
              <a:avLst/>
            </a:prstGeom>
          </p:spPr>
          <p:txBody>
            <a:bodyPr lIns="50800" tIns="50800" rIns="50800" bIns="50800" rtlCol="0" anchor="ctr"/>
            <a:lstStyle/>
            <a:p>
              <a:pPr algn="ctr">
                <a:lnSpc>
                  <a:spcPts val="3151"/>
                </a:lnSpc>
              </a:pPr>
              <a:endParaRPr/>
            </a:p>
          </p:txBody>
        </p:sp>
      </p:grpSp>
      <p:grpSp>
        <p:nvGrpSpPr>
          <p:cNvPr id="11" name="Group 11"/>
          <p:cNvGrpSpPr/>
          <p:nvPr/>
        </p:nvGrpSpPr>
        <p:grpSpPr>
          <a:xfrm>
            <a:off x="8661704" y="6356028"/>
            <a:ext cx="8825903" cy="3265935"/>
            <a:chOff x="0" y="0"/>
            <a:chExt cx="2324518" cy="860164"/>
          </a:xfrm>
        </p:grpSpPr>
        <p:sp>
          <p:nvSpPr>
            <p:cNvPr id="12" name="Freeform 12"/>
            <p:cNvSpPr/>
            <p:nvPr/>
          </p:nvSpPr>
          <p:spPr>
            <a:xfrm>
              <a:off x="0" y="0"/>
              <a:ext cx="2324518" cy="860164"/>
            </a:xfrm>
            <a:custGeom>
              <a:avLst/>
              <a:gdLst/>
              <a:ahLst/>
              <a:cxnLst/>
              <a:rect l="l" t="t" r="r" b="b"/>
              <a:pathLst>
                <a:path w="2324518" h="860164">
                  <a:moveTo>
                    <a:pt x="36842" y="0"/>
                  </a:moveTo>
                  <a:lnTo>
                    <a:pt x="2287676" y="0"/>
                  </a:lnTo>
                  <a:cubicBezTo>
                    <a:pt x="2308023" y="0"/>
                    <a:pt x="2324518" y="16495"/>
                    <a:pt x="2324518" y="36842"/>
                  </a:cubicBezTo>
                  <a:lnTo>
                    <a:pt x="2324518" y="823322"/>
                  </a:lnTo>
                  <a:cubicBezTo>
                    <a:pt x="2324518" y="843670"/>
                    <a:pt x="2308023" y="860164"/>
                    <a:pt x="2287676" y="860164"/>
                  </a:cubicBezTo>
                  <a:lnTo>
                    <a:pt x="36842" y="860164"/>
                  </a:lnTo>
                  <a:cubicBezTo>
                    <a:pt x="16495" y="860164"/>
                    <a:pt x="0" y="843670"/>
                    <a:pt x="0" y="823322"/>
                  </a:cubicBezTo>
                  <a:lnTo>
                    <a:pt x="0" y="36842"/>
                  </a:lnTo>
                  <a:cubicBezTo>
                    <a:pt x="0" y="16495"/>
                    <a:pt x="16495" y="0"/>
                    <a:pt x="36842"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3" name="TextBox 13"/>
            <p:cNvSpPr txBox="1"/>
            <p:nvPr/>
          </p:nvSpPr>
          <p:spPr>
            <a:xfrm>
              <a:off x="0" y="-66675"/>
              <a:ext cx="2324518" cy="926839"/>
            </a:xfrm>
            <a:prstGeom prst="rect">
              <a:avLst/>
            </a:prstGeom>
          </p:spPr>
          <p:txBody>
            <a:bodyPr lIns="50800" tIns="50800" rIns="50800" bIns="50800" rtlCol="0" anchor="ctr"/>
            <a:lstStyle/>
            <a:p>
              <a:pPr algn="ctr">
                <a:lnSpc>
                  <a:spcPts val="3151"/>
                </a:lnSpc>
              </a:pPr>
              <a:endParaRPr/>
            </a:p>
          </p:txBody>
        </p:sp>
      </p:grpSp>
      <p:grpSp>
        <p:nvGrpSpPr>
          <p:cNvPr id="14" name="Group 14"/>
          <p:cNvGrpSpPr/>
          <p:nvPr/>
        </p:nvGrpSpPr>
        <p:grpSpPr>
          <a:xfrm>
            <a:off x="7924093" y="2301265"/>
            <a:ext cx="8825903" cy="3823129"/>
            <a:chOff x="0" y="0"/>
            <a:chExt cx="2324518" cy="1006915"/>
          </a:xfrm>
        </p:grpSpPr>
        <p:sp>
          <p:nvSpPr>
            <p:cNvPr id="15" name="Freeform 15"/>
            <p:cNvSpPr/>
            <p:nvPr/>
          </p:nvSpPr>
          <p:spPr>
            <a:xfrm>
              <a:off x="0" y="0"/>
              <a:ext cx="2324518" cy="1006915"/>
            </a:xfrm>
            <a:custGeom>
              <a:avLst/>
              <a:gdLst/>
              <a:ahLst/>
              <a:cxnLst/>
              <a:rect l="l" t="t" r="r" b="b"/>
              <a:pathLst>
                <a:path w="2324518" h="1006915">
                  <a:moveTo>
                    <a:pt x="49122" y="0"/>
                  </a:moveTo>
                  <a:lnTo>
                    <a:pt x="2275395" y="0"/>
                  </a:lnTo>
                  <a:cubicBezTo>
                    <a:pt x="2288423" y="0"/>
                    <a:pt x="2300918" y="5175"/>
                    <a:pt x="2310130" y="14388"/>
                  </a:cubicBezTo>
                  <a:cubicBezTo>
                    <a:pt x="2319342" y="23600"/>
                    <a:pt x="2324518" y="36094"/>
                    <a:pt x="2324518" y="49122"/>
                  </a:cubicBezTo>
                  <a:lnTo>
                    <a:pt x="2324518" y="957793"/>
                  </a:lnTo>
                  <a:cubicBezTo>
                    <a:pt x="2324518" y="970821"/>
                    <a:pt x="2319342" y="983315"/>
                    <a:pt x="2310130" y="992527"/>
                  </a:cubicBezTo>
                  <a:cubicBezTo>
                    <a:pt x="2300918" y="1001739"/>
                    <a:pt x="2288423" y="1006915"/>
                    <a:pt x="2275395" y="1006915"/>
                  </a:cubicBezTo>
                  <a:lnTo>
                    <a:pt x="49122" y="1006915"/>
                  </a:lnTo>
                  <a:cubicBezTo>
                    <a:pt x="36094" y="1006915"/>
                    <a:pt x="23600" y="1001739"/>
                    <a:pt x="14388" y="992527"/>
                  </a:cubicBezTo>
                  <a:cubicBezTo>
                    <a:pt x="5175" y="983315"/>
                    <a:pt x="0" y="970821"/>
                    <a:pt x="0" y="957793"/>
                  </a:cubicBezTo>
                  <a:lnTo>
                    <a:pt x="0" y="49122"/>
                  </a:lnTo>
                  <a:cubicBezTo>
                    <a:pt x="0" y="36094"/>
                    <a:pt x="5175" y="23600"/>
                    <a:pt x="14388" y="14388"/>
                  </a:cubicBezTo>
                  <a:cubicBezTo>
                    <a:pt x="23600" y="5175"/>
                    <a:pt x="36094" y="0"/>
                    <a:pt x="49122" y="0"/>
                  </a:cubicBezTo>
                  <a:close/>
                </a:path>
              </a:pathLst>
            </a:custGeom>
            <a:solidFill>
              <a:srgbClr val="000000">
                <a:alpha val="0"/>
              </a:srgbClr>
            </a:solidFill>
            <a:ln w="28575" cap="rnd">
              <a:solidFill>
                <a:srgbClr val="FFFFFF"/>
              </a:solidFill>
              <a:prstDash val="solid"/>
              <a:round/>
            </a:ln>
          </p:spPr>
        </p:sp>
        <p:sp>
          <p:nvSpPr>
            <p:cNvPr id="16" name="TextBox 16"/>
            <p:cNvSpPr txBox="1"/>
            <p:nvPr/>
          </p:nvSpPr>
          <p:spPr>
            <a:xfrm>
              <a:off x="0" y="-66675"/>
              <a:ext cx="2324518" cy="1073590"/>
            </a:xfrm>
            <a:prstGeom prst="rect">
              <a:avLst/>
            </a:prstGeom>
          </p:spPr>
          <p:txBody>
            <a:bodyPr lIns="50800" tIns="50800" rIns="50800" bIns="50800" rtlCol="0" anchor="ctr"/>
            <a:lstStyle/>
            <a:p>
              <a:pPr algn="ctr">
                <a:lnSpc>
                  <a:spcPts val="3151"/>
                </a:lnSpc>
              </a:pPr>
              <a:endParaRPr/>
            </a:p>
          </p:txBody>
        </p:sp>
      </p:grpSp>
      <p:sp>
        <p:nvSpPr>
          <p:cNvPr id="17" name="TextBox 17"/>
          <p:cNvSpPr txBox="1"/>
          <p:nvPr/>
        </p:nvSpPr>
        <p:spPr>
          <a:xfrm>
            <a:off x="1886088" y="3094519"/>
            <a:ext cx="4981303" cy="52609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Testing and debugging are crucial steps in programming. Testing verifies that code functions as expected, while debugging identifies and resolves errors. By carefully testing and refining code, programmers ensure their applications are reliable, user-friendly, and free of bugs, enhancing the end-user experience.</a:t>
            </a:r>
          </a:p>
        </p:txBody>
      </p:sp>
      <p:sp>
        <p:nvSpPr>
          <p:cNvPr id="18" name="TextBox 18"/>
          <p:cNvSpPr txBox="1"/>
          <p:nvPr/>
        </p:nvSpPr>
        <p:spPr>
          <a:xfrm>
            <a:off x="9411514" y="2614688"/>
            <a:ext cx="7384352" cy="2523083"/>
          </a:xfrm>
          <a:prstGeom prst="rect">
            <a:avLst/>
          </a:prstGeom>
        </p:spPr>
        <p:txBody>
          <a:bodyPr lIns="0" tIns="0" rIns="0" bIns="0" rtlCol="0" anchor="t">
            <a:spAutoFit/>
          </a:bodyPr>
          <a:lstStyle/>
          <a:p>
            <a:pPr algn="just">
              <a:lnSpc>
                <a:spcPts val="9728"/>
              </a:lnSpc>
            </a:pPr>
            <a:r>
              <a:rPr lang="en-US" sz="9537" b="1" spc="-429">
                <a:solidFill>
                  <a:srgbClr val="FFFFFF"/>
                </a:solidFill>
                <a:latin typeface="Muli Bold"/>
                <a:ea typeface="Muli Bold"/>
                <a:cs typeface="Muli Bold"/>
                <a:sym typeface="Muli Bold"/>
              </a:rPr>
              <a:t>Testing and Debugging</a:t>
            </a:r>
          </a:p>
        </p:txBody>
      </p:sp>
      <p:sp>
        <p:nvSpPr>
          <p:cNvPr id="19" name="TextBox 19"/>
          <p:cNvSpPr txBox="1"/>
          <p:nvPr/>
        </p:nvSpPr>
        <p:spPr>
          <a:xfrm>
            <a:off x="9492258" y="6927385"/>
            <a:ext cx="5738811" cy="2008922"/>
          </a:xfrm>
          <a:prstGeom prst="rect">
            <a:avLst/>
          </a:prstGeom>
        </p:spPr>
        <p:txBody>
          <a:bodyPr lIns="0" tIns="0" rIns="0" bIns="0" rtlCol="0" anchor="t">
            <a:spAutoFit/>
          </a:bodyPr>
          <a:lstStyle/>
          <a:p>
            <a:pPr algn="just">
              <a:lnSpc>
                <a:spcPts val="8085"/>
              </a:lnSpc>
            </a:pPr>
            <a:r>
              <a:rPr lang="en-US" sz="5775" spc="-254">
                <a:solidFill>
                  <a:srgbClr val="FFFFFF"/>
                </a:solidFill>
                <a:latin typeface="Open Sauce"/>
                <a:ea typeface="Open Sauce"/>
                <a:cs typeface="Open Sauce"/>
                <a:sym typeface="Open Sauce"/>
              </a:rPr>
              <a:t>Working Together in Code</a:t>
            </a:r>
          </a:p>
        </p:txBody>
      </p:sp>
      <p:sp>
        <p:nvSpPr>
          <p:cNvPr id="20" name="Freeform 20"/>
          <p:cNvSpPr/>
          <p:nvPr/>
        </p:nvSpPr>
        <p:spPr>
          <a:xfrm>
            <a:off x="15809561" y="6819295"/>
            <a:ext cx="1169701" cy="1169701"/>
          </a:xfrm>
          <a:custGeom>
            <a:avLst/>
            <a:gdLst/>
            <a:ahLst/>
            <a:cxnLst/>
            <a:rect l="l" t="t" r="r" b="b"/>
            <a:pathLst>
              <a:path w="1169701" h="1169701">
                <a:moveTo>
                  <a:pt x="0" y="0"/>
                </a:moveTo>
                <a:lnTo>
                  <a:pt x="1169701" y="0"/>
                </a:lnTo>
                <a:lnTo>
                  <a:pt x="1169701" y="1169701"/>
                </a:lnTo>
                <a:lnTo>
                  <a:pt x="0" y="116970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1363845" y="806197"/>
            <a:ext cx="2685498" cy="406906"/>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Bold"/>
                <a:ea typeface="Muli Bold"/>
                <a:cs typeface="Muli Bold"/>
                <a:sym typeface="Muli Bold"/>
              </a:rPr>
              <a:t>Thynk Unlimited</a:t>
            </a:r>
          </a:p>
        </p:txBody>
      </p:sp>
      <p:sp>
        <p:nvSpPr>
          <p:cNvPr id="4" name="TextBox 4"/>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5" name="TextBox 5"/>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About</a:t>
            </a:r>
          </a:p>
        </p:txBody>
      </p:sp>
      <p:sp>
        <p:nvSpPr>
          <p:cNvPr id="6" name="TextBox 6"/>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Content</a:t>
            </a:r>
          </a:p>
        </p:txBody>
      </p:sp>
      <p:sp>
        <p:nvSpPr>
          <p:cNvPr id="7" name="TextBox 7"/>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grpSp>
        <p:nvGrpSpPr>
          <p:cNvPr id="8" name="Group 8"/>
          <p:cNvGrpSpPr/>
          <p:nvPr/>
        </p:nvGrpSpPr>
        <p:grpSpPr>
          <a:xfrm>
            <a:off x="9229369" y="1877565"/>
            <a:ext cx="6264589" cy="7599836"/>
            <a:chOff x="0" y="0"/>
            <a:chExt cx="1649933" cy="2001603"/>
          </a:xfrm>
        </p:grpSpPr>
        <p:sp>
          <p:nvSpPr>
            <p:cNvPr id="9" name="Freeform 9"/>
            <p:cNvSpPr/>
            <p:nvPr/>
          </p:nvSpPr>
          <p:spPr>
            <a:xfrm>
              <a:off x="0" y="0"/>
              <a:ext cx="1649933" cy="2001603"/>
            </a:xfrm>
            <a:custGeom>
              <a:avLst/>
              <a:gdLst/>
              <a:ahLst/>
              <a:cxnLst/>
              <a:rect l="l" t="t" r="r" b="b"/>
              <a:pathLst>
                <a:path w="1649933" h="2001603">
                  <a:moveTo>
                    <a:pt x="51905" y="0"/>
                  </a:moveTo>
                  <a:lnTo>
                    <a:pt x="1598028" y="0"/>
                  </a:lnTo>
                  <a:cubicBezTo>
                    <a:pt x="1611794" y="0"/>
                    <a:pt x="1624996" y="5468"/>
                    <a:pt x="1634730" y="15202"/>
                  </a:cubicBezTo>
                  <a:cubicBezTo>
                    <a:pt x="1644464" y="24936"/>
                    <a:pt x="1649933" y="38139"/>
                    <a:pt x="1649933" y="51905"/>
                  </a:cubicBezTo>
                  <a:lnTo>
                    <a:pt x="1649933" y="1949698"/>
                  </a:lnTo>
                  <a:cubicBezTo>
                    <a:pt x="1649933" y="1963464"/>
                    <a:pt x="1644464" y="1976666"/>
                    <a:pt x="1634730" y="1986400"/>
                  </a:cubicBezTo>
                  <a:cubicBezTo>
                    <a:pt x="1624996" y="1996134"/>
                    <a:pt x="1611794" y="2001603"/>
                    <a:pt x="1598028" y="2001603"/>
                  </a:cubicBezTo>
                  <a:lnTo>
                    <a:pt x="51905" y="2001603"/>
                  </a:lnTo>
                  <a:cubicBezTo>
                    <a:pt x="23238" y="2001603"/>
                    <a:pt x="0" y="1978364"/>
                    <a:pt x="0" y="1949698"/>
                  </a:cubicBezTo>
                  <a:lnTo>
                    <a:pt x="0" y="51905"/>
                  </a:lnTo>
                  <a:cubicBezTo>
                    <a:pt x="0" y="38139"/>
                    <a:pt x="5468" y="24936"/>
                    <a:pt x="15202" y="15202"/>
                  </a:cubicBezTo>
                  <a:cubicBezTo>
                    <a:pt x="24936" y="5468"/>
                    <a:pt x="38139" y="0"/>
                    <a:pt x="5190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0" name="TextBox 10"/>
            <p:cNvSpPr txBox="1"/>
            <p:nvPr/>
          </p:nvSpPr>
          <p:spPr>
            <a:xfrm>
              <a:off x="0" y="-66675"/>
              <a:ext cx="1649933" cy="2068278"/>
            </a:xfrm>
            <a:prstGeom prst="rect">
              <a:avLst/>
            </a:prstGeom>
          </p:spPr>
          <p:txBody>
            <a:bodyPr lIns="50800" tIns="50800" rIns="50800" bIns="50800" rtlCol="0" anchor="ctr"/>
            <a:lstStyle/>
            <a:p>
              <a:pPr algn="ctr">
                <a:lnSpc>
                  <a:spcPts val="3151"/>
                </a:lnSpc>
              </a:pPr>
              <a:endParaRPr/>
            </a:p>
          </p:txBody>
        </p:sp>
      </p:grpSp>
      <p:grpSp>
        <p:nvGrpSpPr>
          <p:cNvPr id="11" name="Group 11"/>
          <p:cNvGrpSpPr/>
          <p:nvPr/>
        </p:nvGrpSpPr>
        <p:grpSpPr>
          <a:xfrm>
            <a:off x="803986" y="1756054"/>
            <a:ext cx="7896795" cy="4028548"/>
            <a:chOff x="0" y="0"/>
            <a:chExt cx="2079814" cy="1061017"/>
          </a:xfrm>
        </p:grpSpPr>
        <p:sp>
          <p:nvSpPr>
            <p:cNvPr id="12" name="Freeform 12"/>
            <p:cNvSpPr/>
            <p:nvPr/>
          </p:nvSpPr>
          <p:spPr>
            <a:xfrm>
              <a:off x="0" y="0"/>
              <a:ext cx="2079814" cy="1061017"/>
            </a:xfrm>
            <a:custGeom>
              <a:avLst/>
              <a:gdLst/>
              <a:ahLst/>
              <a:cxnLst/>
              <a:rect l="l" t="t" r="r" b="b"/>
              <a:pathLst>
                <a:path w="2079814" h="1061017">
                  <a:moveTo>
                    <a:pt x="54902" y="0"/>
                  </a:moveTo>
                  <a:lnTo>
                    <a:pt x="2024913" y="0"/>
                  </a:lnTo>
                  <a:cubicBezTo>
                    <a:pt x="2039473" y="0"/>
                    <a:pt x="2053438" y="5784"/>
                    <a:pt x="2063734" y="16080"/>
                  </a:cubicBezTo>
                  <a:cubicBezTo>
                    <a:pt x="2074030" y="26376"/>
                    <a:pt x="2079814" y="40341"/>
                    <a:pt x="2079814" y="54902"/>
                  </a:cubicBezTo>
                  <a:lnTo>
                    <a:pt x="2079814" y="1006115"/>
                  </a:lnTo>
                  <a:cubicBezTo>
                    <a:pt x="2079814" y="1036436"/>
                    <a:pt x="2055234" y="1061017"/>
                    <a:pt x="2024913" y="1061017"/>
                  </a:cubicBezTo>
                  <a:lnTo>
                    <a:pt x="54902" y="1061017"/>
                  </a:lnTo>
                  <a:cubicBezTo>
                    <a:pt x="24580" y="1061017"/>
                    <a:pt x="0" y="1036436"/>
                    <a:pt x="0" y="1006115"/>
                  </a:cubicBezTo>
                  <a:lnTo>
                    <a:pt x="0" y="54902"/>
                  </a:lnTo>
                  <a:cubicBezTo>
                    <a:pt x="0" y="40341"/>
                    <a:pt x="5784" y="26376"/>
                    <a:pt x="16080" y="16080"/>
                  </a:cubicBezTo>
                  <a:cubicBezTo>
                    <a:pt x="26376" y="5784"/>
                    <a:pt x="40341" y="0"/>
                    <a:pt x="54902" y="0"/>
                  </a:cubicBezTo>
                  <a:close/>
                </a:path>
              </a:pathLst>
            </a:custGeom>
            <a:solidFill>
              <a:srgbClr val="000000">
                <a:alpha val="0"/>
              </a:srgbClr>
            </a:solidFill>
            <a:ln w="28575" cap="rnd">
              <a:solidFill>
                <a:srgbClr val="FFFFFF"/>
              </a:solidFill>
              <a:prstDash val="solid"/>
              <a:round/>
            </a:ln>
          </p:spPr>
        </p:sp>
        <p:sp>
          <p:nvSpPr>
            <p:cNvPr id="13" name="TextBox 13"/>
            <p:cNvSpPr txBox="1"/>
            <p:nvPr/>
          </p:nvSpPr>
          <p:spPr>
            <a:xfrm>
              <a:off x="0" y="-66675"/>
              <a:ext cx="2079814" cy="1127692"/>
            </a:xfrm>
            <a:prstGeom prst="rect">
              <a:avLst/>
            </a:prstGeom>
          </p:spPr>
          <p:txBody>
            <a:bodyPr lIns="50800" tIns="50800" rIns="50800" bIns="50800" rtlCol="0" anchor="ctr"/>
            <a:lstStyle/>
            <a:p>
              <a:pPr algn="ctr">
                <a:lnSpc>
                  <a:spcPts val="3151"/>
                </a:lnSpc>
              </a:pPr>
              <a:endParaRPr/>
            </a:p>
          </p:txBody>
        </p:sp>
      </p:grpSp>
      <p:grpSp>
        <p:nvGrpSpPr>
          <p:cNvPr id="14" name="Group 14"/>
          <p:cNvGrpSpPr/>
          <p:nvPr/>
        </p:nvGrpSpPr>
        <p:grpSpPr>
          <a:xfrm>
            <a:off x="803986" y="6327527"/>
            <a:ext cx="7896795" cy="3149874"/>
            <a:chOff x="0" y="0"/>
            <a:chExt cx="2079814" cy="829596"/>
          </a:xfrm>
        </p:grpSpPr>
        <p:sp>
          <p:nvSpPr>
            <p:cNvPr id="15" name="Freeform 15"/>
            <p:cNvSpPr/>
            <p:nvPr/>
          </p:nvSpPr>
          <p:spPr>
            <a:xfrm>
              <a:off x="0" y="0"/>
              <a:ext cx="2079814" cy="829596"/>
            </a:xfrm>
            <a:custGeom>
              <a:avLst/>
              <a:gdLst/>
              <a:ahLst/>
              <a:cxnLst/>
              <a:rect l="l" t="t" r="r" b="b"/>
              <a:pathLst>
                <a:path w="2079814" h="829596">
                  <a:moveTo>
                    <a:pt x="54902" y="0"/>
                  </a:moveTo>
                  <a:lnTo>
                    <a:pt x="2024913" y="0"/>
                  </a:lnTo>
                  <a:cubicBezTo>
                    <a:pt x="2039473" y="0"/>
                    <a:pt x="2053438" y="5784"/>
                    <a:pt x="2063734" y="16080"/>
                  </a:cubicBezTo>
                  <a:cubicBezTo>
                    <a:pt x="2074030" y="26376"/>
                    <a:pt x="2079814" y="40341"/>
                    <a:pt x="2079814" y="54902"/>
                  </a:cubicBezTo>
                  <a:lnTo>
                    <a:pt x="2079814" y="774695"/>
                  </a:lnTo>
                  <a:cubicBezTo>
                    <a:pt x="2079814" y="805016"/>
                    <a:pt x="2055234" y="829596"/>
                    <a:pt x="2024913" y="829596"/>
                  </a:cubicBezTo>
                  <a:lnTo>
                    <a:pt x="54902" y="829596"/>
                  </a:lnTo>
                  <a:cubicBezTo>
                    <a:pt x="40341" y="829596"/>
                    <a:pt x="26376" y="823812"/>
                    <a:pt x="16080" y="813516"/>
                  </a:cubicBezTo>
                  <a:cubicBezTo>
                    <a:pt x="5784" y="803220"/>
                    <a:pt x="0" y="789256"/>
                    <a:pt x="0" y="774695"/>
                  </a:cubicBezTo>
                  <a:lnTo>
                    <a:pt x="0" y="54902"/>
                  </a:lnTo>
                  <a:cubicBezTo>
                    <a:pt x="0" y="40341"/>
                    <a:pt x="5784" y="26376"/>
                    <a:pt x="16080" y="16080"/>
                  </a:cubicBezTo>
                  <a:cubicBezTo>
                    <a:pt x="26376" y="5784"/>
                    <a:pt x="40341" y="0"/>
                    <a:pt x="54902" y="0"/>
                  </a:cubicBezTo>
                  <a:close/>
                </a:path>
              </a:pathLst>
            </a:custGeom>
            <a:gradFill rotWithShape="1">
              <a:gsLst>
                <a:gs pos="0">
                  <a:srgbClr val="000000">
                    <a:alpha val="78000"/>
                  </a:srgbClr>
                </a:gs>
                <a:gs pos="100000">
                  <a:srgbClr val="DDDDDD">
                    <a:alpha val="14820"/>
                  </a:srgbClr>
                </a:gs>
              </a:gsLst>
              <a:lin ang="2700000"/>
            </a:gradFill>
          </p:spPr>
        </p:sp>
        <p:sp>
          <p:nvSpPr>
            <p:cNvPr id="16" name="TextBox 16"/>
            <p:cNvSpPr txBox="1"/>
            <p:nvPr/>
          </p:nvSpPr>
          <p:spPr>
            <a:xfrm>
              <a:off x="0" y="-66675"/>
              <a:ext cx="2079814" cy="896271"/>
            </a:xfrm>
            <a:prstGeom prst="rect">
              <a:avLst/>
            </a:prstGeom>
          </p:spPr>
          <p:txBody>
            <a:bodyPr lIns="50800" tIns="50800" rIns="50800" bIns="50800" rtlCol="0" anchor="ctr"/>
            <a:lstStyle/>
            <a:p>
              <a:pPr algn="ctr">
                <a:lnSpc>
                  <a:spcPts val="3151"/>
                </a:lnSpc>
              </a:pPr>
              <a:endParaRPr/>
            </a:p>
          </p:txBody>
        </p:sp>
      </p:grpSp>
      <p:grpSp>
        <p:nvGrpSpPr>
          <p:cNvPr id="17" name="Group 17"/>
          <p:cNvGrpSpPr/>
          <p:nvPr/>
        </p:nvGrpSpPr>
        <p:grpSpPr>
          <a:xfrm>
            <a:off x="16017833" y="1877565"/>
            <a:ext cx="1562273" cy="7599836"/>
            <a:chOff x="0" y="0"/>
            <a:chExt cx="411463" cy="2001603"/>
          </a:xfrm>
        </p:grpSpPr>
        <p:sp>
          <p:nvSpPr>
            <p:cNvPr id="18" name="Freeform 18"/>
            <p:cNvSpPr/>
            <p:nvPr/>
          </p:nvSpPr>
          <p:spPr>
            <a:xfrm>
              <a:off x="0" y="0"/>
              <a:ext cx="411463" cy="2001603"/>
            </a:xfrm>
            <a:custGeom>
              <a:avLst/>
              <a:gdLst/>
              <a:ahLst/>
              <a:cxnLst/>
              <a:rect l="l" t="t" r="r" b="b"/>
              <a:pathLst>
                <a:path w="411463" h="2001603">
                  <a:moveTo>
                    <a:pt x="205731" y="0"/>
                  </a:moveTo>
                  <a:lnTo>
                    <a:pt x="205731" y="0"/>
                  </a:lnTo>
                  <a:cubicBezTo>
                    <a:pt x="319354" y="0"/>
                    <a:pt x="411463" y="92109"/>
                    <a:pt x="411463" y="205731"/>
                  </a:cubicBezTo>
                  <a:lnTo>
                    <a:pt x="411463" y="1795871"/>
                  </a:lnTo>
                  <a:cubicBezTo>
                    <a:pt x="411463" y="1909494"/>
                    <a:pt x="319354" y="2001603"/>
                    <a:pt x="205731" y="2001603"/>
                  </a:cubicBezTo>
                  <a:lnTo>
                    <a:pt x="205731" y="2001603"/>
                  </a:lnTo>
                  <a:cubicBezTo>
                    <a:pt x="92109" y="2001603"/>
                    <a:pt x="0" y="1909494"/>
                    <a:pt x="0" y="1795871"/>
                  </a:cubicBezTo>
                  <a:lnTo>
                    <a:pt x="0" y="205731"/>
                  </a:lnTo>
                  <a:cubicBezTo>
                    <a:pt x="0" y="92109"/>
                    <a:pt x="92109" y="0"/>
                    <a:pt x="205731" y="0"/>
                  </a:cubicBezTo>
                  <a:close/>
                </a:path>
              </a:pathLst>
            </a:custGeom>
            <a:solidFill>
              <a:srgbClr val="000000">
                <a:alpha val="0"/>
              </a:srgbClr>
            </a:solidFill>
            <a:ln w="28575" cap="rnd">
              <a:solidFill>
                <a:srgbClr val="FFFFFF"/>
              </a:solidFill>
              <a:prstDash val="solid"/>
              <a:round/>
            </a:ln>
          </p:spPr>
        </p:sp>
        <p:sp>
          <p:nvSpPr>
            <p:cNvPr id="19" name="TextBox 19"/>
            <p:cNvSpPr txBox="1"/>
            <p:nvPr/>
          </p:nvSpPr>
          <p:spPr>
            <a:xfrm>
              <a:off x="0" y="-66675"/>
              <a:ext cx="411463" cy="2068278"/>
            </a:xfrm>
            <a:prstGeom prst="rect">
              <a:avLst/>
            </a:prstGeom>
          </p:spPr>
          <p:txBody>
            <a:bodyPr lIns="50800" tIns="50800" rIns="50800" bIns="50800" rtlCol="0" anchor="ctr"/>
            <a:lstStyle/>
            <a:p>
              <a:pPr algn="ctr">
                <a:lnSpc>
                  <a:spcPts val="3151"/>
                </a:lnSpc>
              </a:pPr>
              <a:endParaRPr/>
            </a:p>
          </p:txBody>
        </p:sp>
      </p:grpSp>
      <p:sp>
        <p:nvSpPr>
          <p:cNvPr id="20" name="TextBox 20"/>
          <p:cNvSpPr txBox="1"/>
          <p:nvPr/>
        </p:nvSpPr>
        <p:spPr>
          <a:xfrm>
            <a:off x="10043233" y="2682627"/>
            <a:ext cx="4632148" cy="61372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The future of programming is evolving with advancements in artificial intelligence, machine learning, and automation. As programming languages and tools become more sophisticated, programmers can tackle complex tasks more efficiently. These developments open up new opportunities for innovation, shaping the way we interact with technology.</a:t>
            </a:r>
          </a:p>
        </p:txBody>
      </p:sp>
      <p:sp>
        <p:nvSpPr>
          <p:cNvPr id="21" name="TextBox 21"/>
          <p:cNvSpPr txBox="1"/>
          <p:nvPr/>
        </p:nvSpPr>
        <p:spPr>
          <a:xfrm>
            <a:off x="1692740" y="7018833"/>
            <a:ext cx="6119287" cy="1891087"/>
          </a:xfrm>
          <a:prstGeom prst="rect">
            <a:avLst/>
          </a:prstGeom>
        </p:spPr>
        <p:txBody>
          <a:bodyPr lIns="0" tIns="0" rIns="0" bIns="0" rtlCol="0" anchor="t">
            <a:spAutoFit/>
          </a:bodyPr>
          <a:lstStyle/>
          <a:p>
            <a:pPr algn="just">
              <a:lnSpc>
                <a:spcPts val="7326"/>
              </a:lnSpc>
            </a:pPr>
            <a:r>
              <a:rPr lang="en-US" sz="7182" b="1" spc="-323">
                <a:solidFill>
                  <a:srgbClr val="FFFFFF"/>
                </a:solidFill>
                <a:latin typeface="Muli Bold"/>
                <a:ea typeface="Muli Bold"/>
                <a:cs typeface="Muli Bold"/>
                <a:sym typeface="Muli Bold"/>
              </a:rPr>
              <a:t>The Future of Programming</a:t>
            </a:r>
          </a:p>
        </p:txBody>
      </p:sp>
      <p:sp>
        <p:nvSpPr>
          <p:cNvPr id="22" name="TextBox 22"/>
          <p:cNvSpPr txBox="1"/>
          <p:nvPr/>
        </p:nvSpPr>
        <p:spPr>
          <a:xfrm>
            <a:off x="1568532" y="2430354"/>
            <a:ext cx="6367702" cy="2537073"/>
          </a:xfrm>
          <a:prstGeom prst="rect">
            <a:avLst/>
          </a:prstGeom>
        </p:spPr>
        <p:txBody>
          <a:bodyPr lIns="0" tIns="0" rIns="0" bIns="0" rtlCol="0" anchor="t">
            <a:spAutoFit/>
          </a:bodyPr>
          <a:lstStyle/>
          <a:p>
            <a:pPr algn="just">
              <a:lnSpc>
                <a:spcPts val="10217"/>
              </a:lnSpc>
            </a:pPr>
            <a:r>
              <a:rPr lang="en-US" sz="7297" spc="-321">
                <a:solidFill>
                  <a:srgbClr val="FFFFFF"/>
                </a:solidFill>
                <a:latin typeface="Open Sauce"/>
                <a:ea typeface="Open Sauce"/>
                <a:cs typeface="Open Sauce"/>
                <a:sym typeface="Open Sauce"/>
              </a:rPr>
              <a:t>AI, Automation, and Beyond</a:t>
            </a:r>
          </a:p>
        </p:txBody>
      </p:sp>
      <p:sp>
        <p:nvSpPr>
          <p:cNvPr id="23" name="TextBox 23"/>
          <p:cNvSpPr txBox="1"/>
          <p:nvPr/>
        </p:nvSpPr>
        <p:spPr>
          <a:xfrm rot="-5400000">
            <a:off x="13208602" y="5249086"/>
            <a:ext cx="7244600" cy="856795"/>
          </a:xfrm>
          <a:prstGeom prst="rect">
            <a:avLst/>
          </a:prstGeom>
        </p:spPr>
        <p:txBody>
          <a:bodyPr lIns="0" tIns="0" rIns="0" bIns="0" rtlCol="0" anchor="t">
            <a:spAutoFit/>
          </a:bodyPr>
          <a:lstStyle/>
          <a:p>
            <a:pPr algn="ctr">
              <a:lnSpc>
                <a:spcPts val="6474"/>
              </a:lnSpc>
            </a:pPr>
            <a:r>
              <a:rPr lang="en-US" sz="6347" b="1" spc="-285">
                <a:solidFill>
                  <a:srgbClr val="FFFFFF"/>
                </a:solidFill>
                <a:latin typeface="Muli Bold"/>
                <a:ea typeface="Muli Bold"/>
                <a:cs typeface="Muli Bold"/>
                <a:sym typeface="Muli Bold"/>
              </a:rPr>
              <a:t>Thynk Unlimited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776810" y="4133470"/>
            <a:ext cx="8641761" cy="5456710"/>
            <a:chOff x="0" y="0"/>
            <a:chExt cx="2276019" cy="1437158"/>
          </a:xfrm>
        </p:grpSpPr>
        <p:sp>
          <p:nvSpPr>
            <p:cNvPr id="4" name="Freeform 4"/>
            <p:cNvSpPr/>
            <p:nvPr/>
          </p:nvSpPr>
          <p:spPr>
            <a:xfrm>
              <a:off x="0" y="0"/>
              <a:ext cx="2276019" cy="1437158"/>
            </a:xfrm>
            <a:custGeom>
              <a:avLst/>
              <a:gdLst/>
              <a:ahLst/>
              <a:cxnLst/>
              <a:rect l="l" t="t" r="r" b="b"/>
              <a:pathLst>
                <a:path w="2276019" h="1437158">
                  <a:moveTo>
                    <a:pt x="50169" y="0"/>
                  </a:moveTo>
                  <a:lnTo>
                    <a:pt x="2225851" y="0"/>
                  </a:lnTo>
                  <a:cubicBezTo>
                    <a:pt x="2239156" y="0"/>
                    <a:pt x="2251917" y="5286"/>
                    <a:pt x="2261325" y="14694"/>
                  </a:cubicBezTo>
                  <a:cubicBezTo>
                    <a:pt x="2270734" y="24103"/>
                    <a:pt x="2276019" y="36863"/>
                    <a:pt x="2276019" y="50169"/>
                  </a:cubicBezTo>
                  <a:lnTo>
                    <a:pt x="2276019" y="1386989"/>
                  </a:lnTo>
                  <a:cubicBezTo>
                    <a:pt x="2276019" y="1414697"/>
                    <a:pt x="2253558" y="1437158"/>
                    <a:pt x="2225851" y="1437158"/>
                  </a:cubicBezTo>
                  <a:lnTo>
                    <a:pt x="50169" y="1437158"/>
                  </a:lnTo>
                  <a:cubicBezTo>
                    <a:pt x="36863" y="1437158"/>
                    <a:pt x="24103" y="1431872"/>
                    <a:pt x="14694" y="1422464"/>
                  </a:cubicBezTo>
                  <a:cubicBezTo>
                    <a:pt x="5286" y="1413056"/>
                    <a:pt x="0" y="1400295"/>
                    <a:pt x="0" y="1386989"/>
                  </a:cubicBezTo>
                  <a:lnTo>
                    <a:pt x="0" y="50169"/>
                  </a:lnTo>
                  <a:cubicBezTo>
                    <a:pt x="0" y="36863"/>
                    <a:pt x="5286" y="24103"/>
                    <a:pt x="14694" y="14694"/>
                  </a:cubicBezTo>
                  <a:cubicBezTo>
                    <a:pt x="24103" y="5286"/>
                    <a:pt x="36863" y="0"/>
                    <a:pt x="50169" y="0"/>
                  </a:cubicBezTo>
                  <a:close/>
                </a:path>
              </a:pathLst>
            </a:custGeom>
            <a:gradFill rotWithShape="1">
              <a:gsLst>
                <a:gs pos="0">
                  <a:srgbClr val="000000">
                    <a:alpha val="78000"/>
                  </a:srgbClr>
                </a:gs>
                <a:gs pos="100000">
                  <a:srgbClr val="DDDDDD">
                    <a:alpha val="14820"/>
                  </a:srgbClr>
                </a:gs>
              </a:gsLst>
              <a:lin ang="2700000"/>
            </a:gradFill>
          </p:spPr>
        </p:sp>
        <p:sp>
          <p:nvSpPr>
            <p:cNvPr id="5" name="TextBox 5"/>
            <p:cNvSpPr txBox="1"/>
            <p:nvPr/>
          </p:nvSpPr>
          <p:spPr>
            <a:xfrm>
              <a:off x="0" y="-66675"/>
              <a:ext cx="2276019" cy="15038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803986" y="2060078"/>
            <a:ext cx="8641761" cy="1549861"/>
            <a:chOff x="0" y="0"/>
            <a:chExt cx="2276019" cy="408194"/>
          </a:xfrm>
        </p:grpSpPr>
        <p:sp>
          <p:nvSpPr>
            <p:cNvPr id="7" name="Freeform 7"/>
            <p:cNvSpPr/>
            <p:nvPr/>
          </p:nvSpPr>
          <p:spPr>
            <a:xfrm>
              <a:off x="0" y="0"/>
              <a:ext cx="2276019" cy="408194"/>
            </a:xfrm>
            <a:custGeom>
              <a:avLst/>
              <a:gdLst/>
              <a:ahLst/>
              <a:cxnLst/>
              <a:rect l="l" t="t" r="r" b="b"/>
              <a:pathLst>
                <a:path w="2276019" h="408194">
                  <a:moveTo>
                    <a:pt x="50169" y="0"/>
                  </a:moveTo>
                  <a:lnTo>
                    <a:pt x="2225851" y="0"/>
                  </a:lnTo>
                  <a:cubicBezTo>
                    <a:pt x="2239156" y="0"/>
                    <a:pt x="2251917" y="5286"/>
                    <a:pt x="2261325" y="14694"/>
                  </a:cubicBezTo>
                  <a:cubicBezTo>
                    <a:pt x="2270734" y="24103"/>
                    <a:pt x="2276019" y="36863"/>
                    <a:pt x="2276019" y="50169"/>
                  </a:cubicBezTo>
                  <a:lnTo>
                    <a:pt x="2276019" y="358025"/>
                  </a:lnTo>
                  <a:cubicBezTo>
                    <a:pt x="2276019" y="371330"/>
                    <a:pt x="2270734" y="384091"/>
                    <a:pt x="2261325" y="393500"/>
                  </a:cubicBezTo>
                  <a:cubicBezTo>
                    <a:pt x="2251917" y="402908"/>
                    <a:pt x="2239156" y="408194"/>
                    <a:pt x="2225851" y="408194"/>
                  </a:cubicBezTo>
                  <a:lnTo>
                    <a:pt x="50169" y="408194"/>
                  </a:lnTo>
                  <a:cubicBezTo>
                    <a:pt x="22461" y="408194"/>
                    <a:pt x="0" y="385732"/>
                    <a:pt x="0" y="358025"/>
                  </a:cubicBezTo>
                  <a:lnTo>
                    <a:pt x="0" y="50169"/>
                  </a:lnTo>
                  <a:cubicBezTo>
                    <a:pt x="0" y="36863"/>
                    <a:pt x="5286" y="24103"/>
                    <a:pt x="14694" y="14694"/>
                  </a:cubicBezTo>
                  <a:cubicBezTo>
                    <a:pt x="24103" y="5286"/>
                    <a:pt x="36863" y="0"/>
                    <a:pt x="50169"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8" name="TextBox 8"/>
            <p:cNvSpPr txBox="1"/>
            <p:nvPr/>
          </p:nvSpPr>
          <p:spPr>
            <a:xfrm>
              <a:off x="0" y="-66675"/>
              <a:ext cx="2276019" cy="474869"/>
            </a:xfrm>
            <a:prstGeom prst="rect">
              <a:avLst/>
            </a:prstGeom>
          </p:spPr>
          <p:txBody>
            <a:bodyPr lIns="50800" tIns="50800" rIns="50800" bIns="50800" rtlCol="0" anchor="ctr"/>
            <a:lstStyle/>
            <a:p>
              <a:pPr algn="ctr">
                <a:lnSpc>
                  <a:spcPts val="3151"/>
                </a:lnSpc>
              </a:pPr>
              <a:endParaRPr/>
            </a:p>
          </p:txBody>
        </p:sp>
      </p:grpSp>
      <p:grpSp>
        <p:nvGrpSpPr>
          <p:cNvPr id="9" name="Group 9"/>
          <p:cNvGrpSpPr/>
          <p:nvPr/>
        </p:nvGrpSpPr>
        <p:grpSpPr>
          <a:xfrm>
            <a:off x="9975275" y="2057400"/>
            <a:ext cx="7524688" cy="7532779"/>
            <a:chOff x="0" y="0"/>
            <a:chExt cx="1165771" cy="1167025"/>
          </a:xfrm>
        </p:grpSpPr>
        <p:sp>
          <p:nvSpPr>
            <p:cNvPr id="10" name="Freeform 10"/>
            <p:cNvSpPr/>
            <p:nvPr/>
          </p:nvSpPr>
          <p:spPr>
            <a:xfrm>
              <a:off x="0" y="0"/>
              <a:ext cx="1165771" cy="1167025"/>
            </a:xfrm>
            <a:custGeom>
              <a:avLst/>
              <a:gdLst/>
              <a:ahLst/>
              <a:cxnLst/>
              <a:rect l="l" t="t" r="r" b="b"/>
              <a:pathLst>
                <a:path w="1165771" h="1167025">
                  <a:moveTo>
                    <a:pt x="57617" y="0"/>
                  </a:moveTo>
                  <a:lnTo>
                    <a:pt x="1108154" y="0"/>
                  </a:lnTo>
                  <a:cubicBezTo>
                    <a:pt x="1123435" y="0"/>
                    <a:pt x="1138090" y="6070"/>
                    <a:pt x="1148896" y="16876"/>
                  </a:cubicBezTo>
                  <a:cubicBezTo>
                    <a:pt x="1159701" y="27681"/>
                    <a:pt x="1165771" y="42336"/>
                    <a:pt x="1165771" y="57617"/>
                  </a:cubicBezTo>
                  <a:lnTo>
                    <a:pt x="1165771" y="1109408"/>
                  </a:lnTo>
                  <a:cubicBezTo>
                    <a:pt x="1165771" y="1124689"/>
                    <a:pt x="1159701" y="1139344"/>
                    <a:pt x="1148896" y="1150149"/>
                  </a:cubicBezTo>
                  <a:cubicBezTo>
                    <a:pt x="1138090" y="1160954"/>
                    <a:pt x="1123435" y="1167025"/>
                    <a:pt x="1108154" y="1167025"/>
                  </a:cubicBezTo>
                  <a:lnTo>
                    <a:pt x="57617" y="1167025"/>
                  </a:lnTo>
                  <a:cubicBezTo>
                    <a:pt x="42336" y="1167025"/>
                    <a:pt x="27681" y="1160954"/>
                    <a:pt x="16876" y="1150149"/>
                  </a:cubicBezTo>
                  <a:cubicBezTo>
                    <a:pt x="6070" y="1139344"/>
                    <a:pt x="0" y="1124689"/>
                    <a:pt x="0" y="1109408"/>
                  </a:cubicBezTo>
                  <a:lnTo>
                    <a:pt x="0" y="57617"/>
                  </a:lnTo>
                  <a:cubicBezTo>
                    <a:pt x="0" y="42336"/>
                    <a:pt x="6070" y="27681"/>
                    <a:pt x="16876" y="16876"/>
                  </a:cubicBezTo>
                  <a:cubicBezTo>
                    <a:pt x="27681" y="6070"/>
                    <a:pt x="42336" y="0"/>
                    <a:pt x="57617" y="0"/>
                  </a:cubicBezTo>
                  <a:close/>
                </a:path>
              </a:pathLst>
            </a:custGeom>
            <a:blipFill>
              <a:blip r:embed="rId4"/>
              <a:stretch>
                <a:fillRect l="-32221" r="-32221" b="-9442"/>
              </a:stretch>
            </a:blipFill>
          </p:spPr>
        </p:sp>
      </p:grpSp>
      <p:sp>
        <p:nvSpPr>
          <p:cNvPr id="11" name="TextBox 11"/>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12" name="TextBox 12"/>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About</a:t>
            </a:r>
          </a:p>
        </p:txBody>
      </p:sp>
      <p:sp>
        <p:nvSpPr>
          <p:cNvPr id="13" name="TextBox 13"/>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Content</a:t>
            </a:r>
          </a:p>
        </p:txBody>
      </p:sp>
      <p:sp>
        <p:nvSpPr>
          <p:cNvPr id="14" name="TextBox 14"/>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sp>
        <p:nvSpPr>
          <p:cNvPr id="15" name="TextBox 15"/>
          <p:cNvSpPr txBox="1"/>
          <p:nvPr/>
        </p:nvSpPr>
        <p:spPr>
          <a:xfrm>
            <a:off x="1265166" y="2452294"/>
            <a:ext cx="7719401" cy="870204"/>
          </a:xfrm>
          <a:prstGeom prst="rect">
            <a:avLst/>
          </a:prstGeom>
        </p:spPr>
        <p:txBody>
          <a:bodyPr lIns="0" tIns="0" rIns="0" bIns="0" rtlCol="0" anchor="t">
            <a:spAutoFit/>
          </a:bodyPr>
          <a:lstStyle/>
          <a:p>
            <a:pPr algn="l">
              <a:lnSpc>
                <a:spcPts val="6528"/>
              </a:lnSpc>
            </a:pPr>
            <a:r>
              <a:rPr lang="en-US" sz="6400" b="1" spc="-288">
                <a:solidFill>
                  <a:srgbClr val="FFFFFF"/>
                </a:solidFill>
                <a:latin typeface="Muli Bold"/>
                <a:ea typeface="Muli Bold"/>
                <a:cs typeface="Muli Bold"/>
                <a:sym typeface="Muli Bold"/>
              </a:rPr>
              <a:t>Table of contents</a:t>
            </a:r>
          </a:p>
        </p:txBody>
      </p:sp>
      <p:sp>
        <p:nvSpPr>
          <p:cNvPr id="16" name="TextBox 16"/>
          <p:cNvSpPr txBox="1"/>
          <p:nvPr/>
        </p:nvSpPr>
        <p:spPr>
          <a:xfrm>
            <a:off x="1363845" y="806197"/>
            <a:ext cx="2685498" cy="405192"/>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Ultra-Bold"/>
                <a:ea typeface="Muli Ultra-Bold"/>
                <a:cs typeface="Muli Ultra-Bold"/>
                <a:sym typeface="Muli Ultra-Bold"/>
              </a:rPr>
              <a:t>Optimization </a:t>
            </a:r>
          </a:p>
        </p:txBody>
      </p:sp>
      <p:sp>
        <p:nvSpPr>
          <p:cNvPr id="17" name="TextBox 17"/>
          <p:cNvSpPr txBox="1"/>
          <p:nvPr/>
        </p:nvSpPr>
        <p:spPr>
          <a:xfrm>
            <a:off x="1237991" y="4871099"/>
            <a:ext cx="8180581" cy="3905250"/>
          </a:xfrm>
          <a:prstGeom prst="rect">
            <a:avLst/>
          </a:prstGeom>
        </p:spPr>
        <p:txBody>
          <a:bodyPr lIns="0" tIns="0" rIns="0" bIns="0" rtlCol="0" anchor="t">
            <a:spAutoFit/>
          </a:bodyPr>
          <a:lstStyle/>
          <a:p>
            <a:pPr algn="l">
              <a:lnSpc>
                <a:spcPts val="5220"/>
              </a:lnSpc>
            </a:pPr>
            <a:r>
              <a:rPr lang="en-US" sz="3600" b="1" spc="-162" dirty="0">
                <a:solidFill>
                  <a:srgbClr val="FFFFFF"/>
                </a:solidFill>
                <a:latin typeface="Muli Bold"/>
                <a:ea typeface="Muli Bold"/>
                <a:cs typeface="Muli Bold"/>
                <a:sym typeface="Muli Bold"/>
              </a:rPr>
              <a:t> 1. Introduction</a:t>
            </a:r>
          </a:p>
          <a:p>
            <a:pPr algn="l">
              <a:lnSpc>
                <a:spcPts val="5220"/>
              </a:lnSpc>
            </a:pPr>
            <a:r>
              <a:rPr lang="en-US" sz="3600" b="1" spc="-162" dirty="0">
                <a:solidFill>
                  <a:srgbClr val="FFFFFF"/>
                </a:solidFill>
                <a:latin typeface="Muli Bold"/>
                <a:ea typeface="Muli Bold"/>
                <a:cs typeface="Muli Bold"/>
                <a:sym typeface="Muli Bold"/>
              </a:rPr>
              <a:t> 2. Modeling</a:t>
            </a:r>
          </a:p>
          <a:p>
            <a:pPr algn="l">
              <a:lnSpc>
                <a:spcPts val="5220"/>
              </a:lnSpc>
            </a:pPr>
            <a:r>
              <a:rPr lang="en-US" sz="3600" b="1" spc="-162" dirty="0">
                <a:solidFill>
                  <a:srgbClr val="FFFFFF"/>
                </a:solidFill>
                <a:latin typeface="Muli Bold"/>
                <a:ea typeface="Muli Bold"/>
                <a:cs typeface="Muli Bold"/>
                <a:sym typeface="Muli Bold"/>
              </a:rPr>
              <a:t> 3. Results and Analysis</a:t>
            </a:r>
          </a:p>
          <a:p>
            <a:pPr algn="l">
              <a:lnSpc>
                <a:spcPts val="5220"/>
              </a:lnSpc>
            </a:pPr>
            <a:r>
              <a:rPr lang="en-US" sz="3600" b="1" spc="-162" dirty="0">
                <a:solidFill>
                  <a:srgbClr val="FFFFFF"/>
                </a:solidFill>
                <a:latin typeface="Muli Bold"/>
                <a:ea typeface="Muli Bold"/>
                <a:cs typeface="Muli Bold"/>
                <a:sym typeface="Muli Bold"/>
              </a:rPr>
              <a:t> 4. Visualization </a:t>
            </a:r>
          </a:p>
          <a:p>
            <a:pPr algn="l">
              <a:lnSpc>
                <a:spcPts val="5220"/>
              </a:lnSpc>
            </a:pPr>
            <a:r>
              <a:rPr lang="en-US" sz="3600" b="1" spc="-162" dirty="0">
                <a:solidFill>
                  <a:srgbClr val="FFFFFF"/>
                </a:solidFill>
                <a:latin typeface="Muli Bold"/>
                <a:ea typeface="Muli Bold"/>
                <a:cs typeface="Muli Bold"/>
                <a:sym typeface="Muli Bold"/>
              </a:rPr>
              <a:t> 5. Conclusion</a:t>
            </a:r>
          </a:p>
          <a:p>
            <a:pPr algn="l">
              <a:lnSpc>
                <a:spcPts val="5220"/>
              </a:lnSpc>
            </a:pPr>
            <a:r>
              <a:rPr lang="en-US" sz="3600" b="1" spc="-162" dirty="0">
                <a:solidFill>
                  <a:srgbClr val="FFFFFF"/>
                </a:solidFill>
                <a:latin typeface="Muli Bold"/>
                <a:ea typeface="Muli Bold"/>
                <a:cs typeface="Muli Bold"/>
                <a:sym typeface="Muli Bold"/>
              </a:rPr>
              <a:t> 6. Contributions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8198178" y="1986280"/>
            <a:ext cx="9379160" cy="7467954"/>
            <a:chOff x="0" y="0"/>
            <a:chExt cx="2470231" cy="1966869"/>
          </a:xfrm>
        </p:grpSpPr>
        <p:sp>
          <p:nvSpPr>
            <p:cNvPr id="4" name="Freeform 4"/>
            <p:cNvSpPr/>
            <p:nvPr/>
          </p:nvSpPr>
          <p:spPr>
            <a:xfrm>
              <a:off x="0" y="0"/>
              <a:ext cx="2470231" cy="1966869"/>
            </a:xfrm>
            <a:custGeom>
              <a:avLst/>
              <a:gdLst/>
              <a:ahLst/>
              <a:cxnLst/>
              <a:rect l="l" t="t" r="r" b="b"/>
              <a:pathLst>
                <a:path w="2470231" h="1966869">
                  <a:moveTo>
                    <a:pt x="46225" y="0"/>
                  </a:moveTo>
                  <a:lnTo>
                    <a:pt x="2424007" y="0"/>
                  </a:lnTo>
                  <a:cubicBezTo>
                    <a:pt x="2436266" y="0"/>
                    <a:pt x="2448024" y="4870"/>
                    <a:pt x="2456692" y="13539"/>
                  </a:cubicBezTo>
                  <a:cubicBezTo>
                    <a:pt x="2465361" y="22208"/>
                    <a:pt x="2470231" y="33965"/>
                    <a:pt x="2470231" y="46225"/>
                  </a:cubicBezTo>
                  <a:lnTo>
                    <a:pt x="2470231" y="1920644"/>
                  </a:lnTo>
                  <a:cubicBezTo>
                    <a:pt x="2470231" y="1932904"/>
                    <a:pt x="2465361" y="1944661"/>
                    <a:pt x="2456692" y="1953330"/>
                  </a:cubicBezTo>
                  <a:cubicBezTo>
                    <a:pt x="2448024" y="1961998"/>
                    <a:pt x="2436266" y="1966869"/>
                    <a:pt x="2424007" y="1966869"/>
                  </a:cubicBezTo>
                  <a:lnTo>
                    <a:pt x="46225" y="1966869"/>
                  </a:lnTo>
                  <a:cubicBezTo>
                    <a:pt x="33965" y="1966869"/>
                    <a:pt x="22208" y="1961998"/>
                    <a:pt x="13539" y="1953330"/>
                  </a:cubicBezTo>
                  <a:cubicBezTo>
                    <a:pt x="4870" y="1944661"/>
                    <a:pt x="0" y="1932904"/>
                    <a:pt x="0" y="1920644"/>
                  </a:cubicBezTo>
                  <a:lnTo>
                    <a:pt x="0" y="46225"/>
                  </a:lnTo>
                  <a:cubicBezTo>
                    <a:pt x="0" y="33965"/>
                    <a:pt x="4870" y="22208"/>
                    <a:pt x="13539" y="13539"/>
                  </a:cubicBezTo>
                  <a:cubicBezTo>
                    <a:pt x="22208" y="4870"/>
                    <a:pt x="33965" y="0"/>
                    <a:pt x="46225" y="0"/>
                  </a:cubicBezTo>
                  <a:close/>
                </a:path>
              </a:pathLst>
            </a:custGeom>
            <a:gradFill rotWithShape="1">
              <a:gsLst>
                <a:gs pos="0">
                  <a:srgbClr val="000000">
                    <a:alpha val="78000"/>
                  </a:srgbClr>
                </a:gs>
                <a:gs pos="100000">
                  <a:srgbClr val="DDDDDD">
                    <a:alpha val="14820"/>
                  </a:srgbClr>
                </a:gs>
              </a:gsLst>
              <a:lin ang="2700000"/>
            </a:gradFill>
          </p:spPr>
        </p:sp>
        <p:sp>
          <p:nvSpPr>
            <p:cNvPr id="5" name="TextBox 5"/>
            <p:cNvSpPr txBox="1"/>
            <p:nvPr/>
          </p:nvSpPr>
          <p:spPr>
            <a:xfrm>
              <a:off x="0" y="-66675"/>
              <a:ext cx="2470231" cy="2033544"/>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803986" y="1986280"/>
            <a:ext cx="6233695" cy="7467954"/>
            <a:chOff x="0" y="0"/>
            <a:chExt cx="1641796" cy="1966869"/>
          </a:xfrm>
        </p:grpSpPr>
        <p:sp>
          <p:nvSpPr>
            <p:cNvPr id="7" name="Freeform 7"/>
            <p:cNvSpPr/>
            <p:nvPr/>
          </p:nvSpPr>
          <p:spPr>
            <a:xfrm>
              <a:off x="0" y="0"/>
              <a:ext cx="1641796" cy="1966869"/>
            </a:xfrm>
            <a:custGeom>
              <a:avLst/>
              <a:gdLst/>
              <a:ahLst/>
              <a:cxnLst/>
              <a:rect l="l" t="t" r="r" b="b"/>
              <a:pathLst>
                <a:path w="1641796" h="1966869">
                  <a:moveTo>
                    <a:pt x="69549" y="0"/>
                  </a:moveTo>
                  <a:lnTo>
                    <a:pt x="1572247" y="0"/>
                  </a:lnTo>
                  <a:cubicBezTo>
                    <a:pt x="1610658" y="0"/>
                    <a:pt x="1641796" y="31138"/>
                    <a:pt x="1641796" y="69549"/>
                  </a:cubicBezTo>
                  <a:lnTo>
                    <a:pt x="1641796" y="1897319"/>
                  </a:lnTo>
                  <a:cubicBezTo>
                    <a:pt x="1641796" y="1935730"/>
                    <a:pt x="1610658" y="1966869"/>
                    <a:pt x="1572247" y="1966869"/>
                  </a:cubicBezTo>
                  <a:lnTo>
                    <a:pt x="69549" y="1966869"/>
                  </a:lnTo>
                  <a:cubicBezTo>
                    <a:pt x="51103" y="1966869"/>
                    <a:pt x="33413" y="1959541"/>
                    <a:pt x="20370" y="1946498"/>
                  </a:cubicBezTo>
                  <a:cubicBezTo>
                    <a:pt x="7327" y="1933455"/>
                    <a:pt x="0" y="1915765"/>
                    <a:pt x="0" y="1897319"/>
                  </a:cubicBezTo>
                  <a:lnTo>
                    <a:pt x="0" y="69549"/>
                  </a:lnTo>
                  <a:cubicBezTo>
                    <a:pt x="0" y="51103"/>
                    <a:pt x="7327" y="33413"/>
                    <a:pt x="20370" y="20370"/>
                  </a:cubicBezTo>
                  <a:cubicBezTo>
                    <a:pt x="33413" y="7327"/>
                    <a:pt x="51103" y="0"/>
                    <a:pt x="69549"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8" name="TextBox 8"/>
            <p:cNvSpPr txBox="1"/>
            <p:nvPr/>
          </p:nvSpPr>
          <p:spPr>
            <a:xfrm>
              <a:off x="0" y="-66675"/>
              <a:ext cx="1641796" cy="2033544"/>
            </a:xfrm>
            <a:prstGeom prst="rect">
              <a:avLst/>
            </a:prstGeom>
          </p:spPr>
          <p:txBody>
            <a:bodyPr lIns="50800" tIns="50800" rIns="50800" bIns="50800" rtlCol="0" anchor="ctr"/>
            <a:lstStyle/>
            <a:p>
              <a:pPr algn="ctr">
                <a:lnSpc>
                  <a:spcPts val="3151"/>
                </a:lnSpc>
              </a:pPr>
              <a:endParaRPr/>
            </a:p>
          </p:txBody>
        </p:sp>
      </p:grpSp>
      <p:sp>
        <p:nvSpPr>
          <p:cNvPr id="9" name="Freeform 9"/>
          <p:cNvSpPr/>
          <p:nvPr/>
        </p:nvSpPr>
        <p:spPr>
          <a:xfrm>
            <a:off x="3095560" y="6385961"/>
            <a:ext cx="3756343" cy="3588328"/>
          </a:xfrm>
          <a:custGeom>
            <a:avLst/>
            <a:gdLst/>
            <a:ahLst/>
            <a:cxnLst/>
            <a:rect l="l" t="t" r="r" b="b"/>
            <a:pathLst>
              <a:path w="3756343" h="3588328">
                <a:moveTo>
                  <a:pt x="0" y="0"/>
                </a:moveTo>
                <a:lnTo>
                  <a:pt x="3756343" y="0"/>
                </a:lnTo>
                <a:lnTo>
                  <a:pt x="3756343" y="3588328"/>
                </a:lnTo>
                <a:lnTo>
                  <a:pt x="0" y="3588328"/>
                </a:lnTo>
                <a:lnTo>
                  <a:pt x="0" y="0"/>
                </a:lnTo>
                <a:close/>
              </a:path>
            </a:pathLst>
          </a:custGeom>
          <a:blipFill>
            <a:blip r:embed="rId4"/>
            <a:stretch>
              <a:fillRect/>
            </a:stretch>
          </a:blipFill>
        </p:spPr>
      </p:sp>
      <p:sp>
        <p:nvSpPr>
          <p:cNvPr id="10" name="Freeform 10"/>
          <p:cNvSpPr/>
          <p:nvPr/>
        </p:nvSpPr>
        <p:spPr>
          <a:xfrm>
            <a:off x="1028700" y="4556815"/>
            <a:ext cx="2811099" cy="2811099"/>
          </a:xfrm>
          <a:custGeom>
            <a:avLst/>
            <a:gdLst/>
            <a:ahLst/>
            <a:cxnLst/>
            <a:rect l="l" t="t" r="r" b="b"/>
            <a:pathLst>
              <a:path w="2811099" h="2811099">
                <a:moveTo>
                  <a:pt x="0" y="0"/>
                </a:moveTo>
                <a:lnTo>
                  <a:pt x="2811099" y="0"/>
                </a:lnTo>
                <a:lnTo>
                  <a:pt x="2811099" y="2811099"/>
                </a:lnTo>
                <a:lnTo>
                  <a:pt x="0" y="2811099"/>
                </a:lnTo>
                <a:lnTo>
                  <a:pt x="0" y="0"/>
                </a:lnTo>
                <a:close/>
              </a:path>
            </a:pathLst>
          </a:custGeom>
          <a:blipFill>
            <a:blip r:embed="rId5"/>
            <a:stretch>
              <a:fillRect/>
            </a:stretch>
          </a:blipFill>
        </p:spPr>
      </p:sp>
      <p:sp>
        <p:nvSpPr>
          <p:cNvPr id="11" name="TextBox 11"/>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12" name="TextBox 12"/>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About</a:t>
            </a:r>
          </a:p>
        </p:txBody>
      </p:sp>
      <p:sp>
        <p:nvSpPr>
          <p:cNvPr id="13" name="TextBox 13"/>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Content</a:t>
            </a:r>
          </a:p>
        </p:txBody>
      </p:sp>
      <p:sp>
        <p:nvSpPr>
          <p:cNvPr id="14" name="TextBox 14"/>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sp>
        <p:nvSpPr>
          <p:cNvPr id="15" name="TextBox 15"/>
          <p:cNvSpPr txBox="1"/>
          <p:nvPr/>
        </p:nvSpPr>
        <p:spPr>
          <a:xfrm>
            <a:off x="1265166" y="2337961"/>
            <a:ext cx="5772515" cy="870204"/>
          </a:xfrm>
          <a:prstGeom prst="rect">
            <a:avLst/>
          </a:prstGeom>
        </p:spPr>
        <p:txBody>
          <a:bodyPr lIns="0" tIns="0" rIns="0" bIns="0" rtlCol="0" anchor="t">
            <a:spAutoFit/>
          </a:bodyPr>
          <a:lstStyle/>
          <a:p>
            <a:pPr algn="l">
              <a:lnSpc>
                <a:spcPts val="6527"/>
              </a:lnSpc>
            </a:pPr>
            <a:r>
              <a:rPr lang="en-US" sz="6399" b="1" spc="-287" dirty="0">
                <a:solidFill>
                  <a:srgbClr val="FFFFFF"/>
                </a:solidFill>
                <a:latin typeface="Muli Bold"/>
                <a:ea typeface="Muli Bold"/>
                <a:cs typeface="Muli Bold"/>
                <a:sym typeface="Muli Bold"/>
              </a:rPr>
              <a:t>1. Introduction</a:t>
            </a:r>
          </a:p>
        </p:txBody>
      </p:sp>
      <p:sp>
        <p:nvSpPr>
          <p:cNvPr id="16" name="TextBox 16"/>
          <p:cNvSpPr txBox="1"/>
          <p:nvPr/>
        </p:nvSpPr>
        <p:spPr>
          <a:xfrm>
            <a:off x="1363845" y="3308587"/>
            <a:ext cx="5673836" cy="619125"/>
          </a:xfrm>
          <a:prstGeom prst="rect">
            <a:avLst/>
          </a:prstGeom>
        </p:spPr>
        <p:txBody>
          <a:bodyPr lIns="0" tIns="0" rIns="0" bIns="0" rtlCol="0" anchor="t">
            <a:spAutoFit/>
          </a:bodyPr>
          <a:lstStyle/>
          <a:p>
            <a:pPr algn="l">
              <a:lnSpc>
                <a:spcPts val="5220"/>
              </a:lnSpc>
            </a:pPr>
            <a:r>
              <a:rPr lang="en-US" sz="3600" b="1" spc="-162">
                <a:solidFill>
                  <a:srgbClr val="FFFFFF"/>
                </a:solidFill>
                <a:latin typeface="Muli Bold"/>
                <a:ea typeface="Muli Bold"/>
                <a:cs typeface="Muli Bold"/>
                <a:sym typeface="Muli Bold"/>
              </a:rPr>
              <a:t>1.1 Problem description </a:t>
            </a:r>
          </a:p>
        </p:txBody>
      </p:sp>
      <p:sp>
        <p:nvSpPr>
          <p:cNvPr id="17" name="TextBox 17"/>
          <p:cNvSpPr txBox="1"/>
          <p:nvPr/>
        </p:nvSpPr>
        <p:spPr>
          <a:xfrm>
            <a:off x="8908840" y="4101520"/>
            <a:ext cx="8668497" cy="1263015"/>
          </a:xfrm>
          <a:prstGeom prst="rect">
            <a:avLst/>
          </a:prstGeom>
        </p:spPr>
        <p:txBody>
          <a:bodyPr lIns="0" tIns="0" rIns="0" bIns="0" rtlCol="0" anchor="t">
            <a:spAutoFit/>
          </a:bodyPr>
          <a:lstStyle/>
          <a:p>
            <a:pPr marL="518160" lvl="1" indent="-259080" algn="l">
              <a:lnSpc>
                <a:spcPts val="3359"/>
              </a:lnSpc>
              <a:buFont typeface="Arial"/>
              <a:buChar char="•"/>
            </a:pPr>
            <a:r>
              <a:rPr lang="en-US" sz="2400">
                <a:solidFill>
                  <a:srgbClr val="FFFFFF"/>
                </a:solidFill>
                <a:latin typeface="Poppins"/>
                <a:ea typeface="Poppins"/>
                <a:cs typeface="Poppins"/>
                <a:sym typeface="Poppins"/>
              </a:rPr>
              <a:t>There are </a:t>
            </a:r>
            <a:r>
              <a:rPr lang="en-US" sz="2400" b="1">
                <a:solidFill>
                  <a:srgbClr val="FFFFFF"/>
                </a:solidFill>
                <a:latin typeface="Poppins Bold"/>
                <a:ea typeface="Poppins Bold"/>
                <a:cs typeface="Poppins Bold"/>
                <a:sym typeface="Poppins Bold"/>
              </a:rPr>
              <a:t>𝑁 items 1, 2, ..., 𝑁</a:t>
            </a:r>
          </a:p>
          <a:p>
            <a:pPr algn="l">
              <a:lnSpc>
                <a:spcPts val="3359"/>
              </a:lnSpc>
            </a:pPr>
            <a:r>
              <a:rPr lang="en-US" sz="2400">
                <a:solidFill>
                  <a:srgbClr val="FFFFFF"/>
                </a:solidFill>
                <a:latin typeface="Poppins"/>
                <a:ea typeface="Poppins"/>
                <a:cs typeface="Poppins"/>
                <a:sym typeface="Poppins"/>
              </a:rPr>
              <a:t>       Item 𝑖 has the size of </a:t>
            </a:r>
            <a:r>
              <a:rPr lang="en-US" sz="2400" b="1">
                <a:solidFill>
                  <a:srgbClr val="FFFFFF"/>
                </a:solidFill>
                <a:latin typeface="Poppins Bold"/>
                <a:ea typeface="Poppins Bold"/>
                <a:cs typeface="Poppins Bold"/>
                <a:sym typeface="Poppins Bold"/>
              </a:rPr>
              <a:t>𝑤[𝑖] × 𝑙[𝑖] </a:t>
            </a:r>
          </a:p>
          <a:p>
            <a:pPr algn="l">
              <a:lnSpc>
                <a:spcPts val="3359"/>
              </a:lnSpc>
            </a:pPr>
            <a:endParaRPr lang="en-US" sz="2400" b="1">
              <a:solidFill>
                <a:srgbClr val="FFFFFF"/>
              </a:solidFill>
              <a:latin typeface="Poppins Bold"/>
              <a:ea typeface="Poppins Bold"/>
              <a:cs typeface="Poppins Bold"/>
              <a:sym typeface="Poppins Bold"/>
            </a:endParaRPr>
          </a:p>
        </p:txBody>
      </p:sp>
      <p:sp>
        <p:nvSpPr>
          <p:cNvPr id="18" name="TextBox 18"/>
          <p:cNvSpPr txBox="1"/>
          <p:nvPr/>
        </p:nvSpPr>
        <p:spPr>
          <a:xfrm>
            <a:off x="8908840" y="2543320"/>
            <a:ext cx="6980373" cy="1263015"/>
          </a:xfrm>
          <a:prstGeom prst="rect">
            <a:avLst/>
          </a:prstGeom>
        </p:spPr>
        <p:txBody>
          <a:bodyPr lIns="0" tIns="0" rIns="0" bIns="0" rtlCol="0" anchor="t">
            <a:spAutoFit/>
          </a:bodyPr>
          <a:lstStyle/>
          <a:p>
            <a:pPr marL="518160" lvl="1" indent="-259080" algn="l">
              <a:lnSpc>
                <a:spcPts val="3359"/>
              </a:lnSpc>
              <a:buFont typeface="Arial"/>
              <a:buChar char="•"/>
            </a:pPr>
            <a:r>
              <a:rPr lang="en-US" sz="2400" dirty="0">
                <a:solidFill>
                  <a:srgbClr val="FFFFFF"/>
                </a:solidFill>
                <a:latin typeface="Poppins"/>
                <a:ea typeface="Poppins"/>
                <a:cs typeface="Poppins"/>
                <a:sym typeface="Poppins"/>
              </a:rPr>
              <a:t>There are </a:t>
            </a:r>
            <a:r>
              <a:rPr lang="en-US" sz="2400" b="1" dirty="0">
                <a:solidFill>
                  <a:srgbClr val="FFFFFF"/>
                </a:solidFill>
                <a:latin typeface="Poppins Bold"/>
                <a:ea typeface="Poppins Bold"/>
                <a:cs typeface="Poppins Bold"/>
                <a:sym typeface="Poppins Bold"/>
              </a:rPr>
              <a:t>𝐾 trucks 1,2,…,𝐾</a:t>
            </a:r>
          </a:p>
          <a:p>
            <a:pPr algn="l">
              <a:lnSpc>
                <a:spcPts val="3359"/>
              </a:lnSpc>
            </a:pPr>
            <a:r>
              <a:rPr lang="en-US" sz="2400" dirty="0">
                <a:solidFill>
                  <a:srgbClr val="FFFFFF"/>
                </a:solidFill>
                <a:latin typeface="Poppins"/>
                <a:ea typeface="Poppins"/>
                <a:cs typeface="Poppins"/>
                <a:sym typeface="Poppins"/>
              </a:rPr>
              <a:t>      Truck 𝑘 has the container size </a:t>
            </a:r>
            <a:r>
              <a:rPr lang="en-US" sz="2400" b="1" dirty="0">
                <a:solidFill>
                  <a:srgbClr val="FFFFFF"/>
                </a:solidFill>
                <a:latin typeface="Poppins Bold"/>
                <a:ea typeface="Poppins Bold"/>
                <a:cs typeface="Poppins Bold"/>
                <a:sym typeface="Poppins Bold"/>
              </a:rPr>
              <a:t>𝑊[𝑘] × 𝐿[𝑘]</a:t>
            </a:r>
            <a:r>
              <a:rPr lang="en-US" sz="2400" dirty="0">
                <a:solidFill>
                  <a:srgbClr val="FFFFFF"/>
                </a:solidFill>
                <a:latin typeface="Poppins"/>
                <a:ea typeface="Poppins"/>
                <a:cs typeface="Poppins"/>
                <a:sym typeface="Poppins"/>
              </a:rPr>
              <a:t> with the cost</a:t>
            </a:r>
            <a:r>
              <a:rPr lang="en-US" sz="2400" b="1" dirty="0">
                <a:solidFill>
                  <a:srgbClr val="FFFFFF"/>
                </a:solidFill>
                <a:latin typeface="Poppins Bold"/>
                <a:ea typeface="Poppins Bold"/>
                <a:cs typeface="Poppins Bold"/>
                <a:sym typeface="Poppins Bold"/>
              </a:rPr>
              <a:t> 𝑐[𝑘]</a:t>
            </a:r>
          </a:p>
        </p:txBody>
      </p:sp>
      <p:sp>
        <p:nvSpPr>
          <p:cNvPr id="19" name="TextBox 19"/>
          <p:cNvSpPr txBox="1"/>
          <p:nvPr/>
        </p:nvSpPr>
        <p:spPr>
          <a:xfrm>
            <a:off x="8908840" y="5240710"/>
            <a:ext cx="8350460" cy="2939415"/>
          </a:xfrm>
          <a:prstGeom prst="rect">
            <a:avLst/>
          </a:prstGeom>
        </p:spPr>
        <p:txBody>
          <a:bodyPr lIns="0" tIns="0" rIns="0" bIns="0" rtlCol="0" anchor="t">
            <a:spAutoFit/>
          </a:bodyPr>
          <a:lstStyle/>
          <a:p>
            <a:pPr marL="518160" lvl="1" indent="-259080" algn="l">
              <a:lnSpc>
                <a:spcPts val="3359"/>
              </a:lnSpc>
              <a:buFont typeface="Arial"/>
              <a:buChar char="•"/>
            </a:pPr>
            <a:r>
              <a:rPr lang="en-US" sz="2400">
                <a:solidFill>
                  <a:srgbClr val="FFFFFF"/>
                </a:solidFill>
                <a:latin typeface="Poppins"/>
                <a:ea typeface="Poppins"/>
                <a:cs typeface="Poppins"/>
                <a:sym typeface="Poppins"/>
              </a:rPr>
              <a:t>Constraints: </a:t>
            </a:r>
          </a:p>
          <a:p>
            <a:pPr marL="1036320" lvl="2" indent="-345440" algn="l">
              <a:lnSpc>
                <a:spcPts val="3359"/>
              </a:lnSpc>
              <a:buFont typeface="Arial"/>
              <a:buChar char="⚬"/>
            </a:pPr>
            <a:r>
              <a:rPr lang="en-US" sz="2400">
                <a:solidFill>
                  <a:srgbClr val="FFFFFF"/>
                </a:solidFill>
                <a:latin typeface="Poppins"/>
                <a:ea typeface="Poppins"/>
                <a:cs typeface="Poppins"/>
                <a:sym typeface="Poppins"/>
              </a:rPr>
              <a:t>All the items placed in the same truck can’t overlap</a:t>
            </a:r>
          </a:p>
          <a:p>
            <a:pPr marL="1036320" lvl="2" indent="-345440" algn="l">
              <a:lnSpc>
                <a:spcPts val="3359"/>
              </a:lnSpc>
              <a:buFont typeface="Arial"/>
              <a:buChar char="⚬"/>
            </a:pPr>
            <a:r>
              <a:rPr lang="en-US" sz="2400">
                <a:solidFill>
                  <a:srgbClr val="FFFFFF"/>
                </a:solidFill>
                <a:latin typeface="Poppins"/>
                <a:ea typeface="Poppins"/>
                <a:cs typeface="Poppins"/>
                <a:sym typeface="Poppins"/>
              </a:rPr>
              <a:t>Each item can be rotated by 90 degree</a:t>
            </a:r>
          </a:p>
          <a:p>
            <a:pPr marL="518160" lvl="1" indent="-259080" algn="l">
              <a:lnSpc>
                <a:spcPts val="3359"/>
              </a:lnSpc>
              <a:buFont typeface="Arial"/>
              <a:buChar char="•"/>
            </a:pPr>
            <a:r>
              <a:rPr lang="en-US" sz="2400">
                <a:solidFill>
                  <a:srgbClr val="FFFFFF"/>
                </a:solidFill>
                <a:latin typeface="Poppins"/>
                <a:ea typeface="Poppins"/>
                <a:cs typeface="Poppins"/>
                <a:sym typeface="Poppins"/>
              </a:rPr>
              <a:t>Find a solutions that loads all the items into the given trucks such that the total cost of trucks used is minimal </a:t>
            </a:r>
          </a:p>
        </p:txBody>
      </p:sp>
      <p:sp>
        <p:nvSpPr>
          <p:cNvPr id="20" name="TextBox 20"/>
          <p:cNvSpPr txBox="1"/>
          <p:nvPr/>
        </p:nvSpPr>
        <p:spPr>
          <a:xfrm>
            <a:off x="1363845" y="806197"/>
            <a:ext cx="2685498" cy="405192"/>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Ultra-Bold"/>
                <a:ea typeface="Muli Ultra-Bold"/>
                <a:cs typeface="Muli Ultra-Bold"/>
                <a:sym typeface="Muli Ultra-Bold"/>
              </a:rPr>
              <a:t>Optimization </a:t>
            </a:r>
          </a:p>
        </p:txBody>
      </p:sp>
      <p:sp>
        <p:nvSpPr>
          <p:cNvPr id="21" name="TextBox 21"/>
          <p:cNvSpPr txBox="1"/>
          <p:nvPr/>
        </p:nvSpPr>
        <p:spPr>
          <a:xfrm>
            <a:off x="2434249" y="-947645"/>
            <a:ext cx="2685498" cy="405192"/>
          </a:xfrm>
          <a:prstGeom prst="rect">
            <a:avLst/>
          </a:prstGeom>
        </p:spPr>
        <p:txBody>
          <a:bodyPr lIns="0" tIns="0" rIns="0" bIns="0" rtlCol="0" anchor="t">
            <a:spAutoFit/>
          </a:bodyPr>
          <a:lstStyle/>
          <a:p>
            <a:pPr algn="l">
              <a:lnSpc>
                <a:spcPts val="3391"/>
              </a:lnSpc>
              <a:spcBef>
                <a:spcPct val="0"/>
              </a:spcBef>
            </a:pPr>
            <a:r>
              <a:rPr lang="en-US" sz="2422" b="1" spc="-109" dirty="0">
                <a:solidFill>
                  <a:srgbClr val="FFFFFF"/>
                </a:solidFill>
                <a:latin typeface="Muli Ultra-Bold"/>
                <a:ea typeface="Muli Ultra-Bold"/>
                <a:cs typeface="Muli Ultra-Bold"/>
                <a:sym typeface="Muli Ultra-Bold"/>
              </a:rPr>
              <a:t>Optimization </a:t>
            </a:r>
          </a:p>
        </p:txBody>
      </p:sp>
      <p:sp>
        <p:nvSpPr>
          <p:cNvPr id="22" name="Freeform 22"/>
          <p:cNvSpPr/>
          <p:nvPr/>
        </p:nvSpPr>
        <p:spPr>
          <a:xfrm>
            <a:off x="4830323" y="4314707"/>
            <a:ext cx="1480629" cy="1405550"/>
          </a:xfrm>
          <a:custGeom>
            <a:avLst/>
            <a:gdLst/>
            <a:ahLst/>
            <a:cxnLst/>
            <a:rect l="l" t="t" r="r" b="b"/>
            <a:pathLst>
              <a:path w="1480629" h="1405550">
                <a:moveTo>
                  <a:pt x="0" y="0"/>
                </a:moveTo>
                <a:lnTo>
                  <a:pt x="1480629" y="0"/>
                </a:lnTo>
                <a:lnTo>
                  <a:pt x="1480629" y="1405550"/>
                </a:lnTo>
                <a:lnTo>
                  <a:pt x="0" y="14055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par>
                                <p:cTn id="26" presetID="10" presetClass="entr" presetSubtype="0" fill="hold"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4" name="TextBox 4"/>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About</a:t>
            </a:r>
          </a:p>
        </p:txBody>
      </p:sp>
      <p:sp>
        <p:nvSpPr>
          <p:cNvPr id="5" name="TextBox 5"/>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Content</a:t>
            </a:r>
          </a:p>
        </p:txBody>
      </p:sp>
      <p:sp>
        <p:nvSpPr>
          <p:cNvPr id="6" name="TextBox 6"/>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grpSp>
        <p:nvGrpSpPr>
          <p:cNvPr id="7" name="Group 7"/>
          <p:cNvGrpSpPr/>
          <p:nvPr/>
        </p:nvGrpSpPr>
        <p:grpSpPr>
          <a:xfrm>
            <a:off x="803986" y="1790346"/>
            <a:ext cx="6301476" cy="5911234"/>
            <a:chOff x="0" y="0"/>
            <a:chExt cx="1659648" cy="1556868"/>
          </a:xfrm>
        </p:grpSpPr>
        <p:sp>
          <p:nvSpPr>
            <p:cNvPr id="8" name="Freeform 8"/>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9" name="TextBox 9"/>
            <p:cNvSpPr txBox="1"/>
            <p:nvPr/>
          </p:nvSpPr>
          <p:spPr>
            <a:xfrm>
              <a:off x="0" y="-66675"/>
              <a:ext cx="1659648" cy="1623543"/>
            </a:xfrm>
            <a:prstGeom prst="rect">
              <a:avLst/>
            </a:prstGeom>
          </p:spPr>
          <p:txBody>
            <a:bodyPr lIns="50800" tIns="50800" rIns="50800" bIns="50800" rtlCol="0" anchor="ctr"/>
            <a:lstStyle/>
            <a:p>
              <a:pPr algn="ctr">
                <a:lnSpc>
                  <a:spcPts val="3151"/>
                </a:lnSpc>
              </a:pPr>
              <a:endParaRPr/>
            </a:p>
          </p:txBody>
        </p:sp>
      </p:grpSp>
      <p:grpSp>
        <p:nvGrpSpPr>
          <p:cNvPr id="10" name="Group 10"/>
          <p:cNvGrpSpPr/>
          <p:nvPr/>
        </p:nvGrpSpPr>
        <p:grpSpPr>
          <a:xfrm>
            <a:off x="7703689" y="1851792"/>
            <a:ext cx="9783203" cy="5849788"/>
            <a:chOff x="0" y="0"/>
            <a:chExt cx="2576646" cy="1540685"/>
          </a:xfrm>
        </p:grpSpPr>
        <p:sp>
          <p:nvSpPr>
            <p:cNvPr id="11" name="Freeform 11"/>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2" name="TextBox 12"/>
            <p:cNvSpPr txBox="1"/>
            <p:nvPr/>
          </p:nvSpPr>
          <p:spPr>
            <a:xfrm>
              <a:off x="0" y="-66675"/>
              <a:ext cx="2576646" cy="1607360"/>
            </a:xfrm>
            <a:prstGeom prst="rect">
              <a:avLst/>
            </a:prstGeom>
          </p:spPr>
          <p:txBody>
            <a:bodyPr lIns="50800" tIns="50800" rIns="50800" bIns="50800" rtlCol="0" anchor="ctr"/>
            <a:lstStyle/>
            <a:p>
              <a:pPr algn="ctr">
                <a:lnSpc>
                  <a:spcPts val="3151"/>
                </a:lnSpc>
              </a:pPr>
              <a:endParaRPr/>
            </a:p>
          </p:txBody>
        </p:sp>
      </p:grpSp>
      <p:grpSp>
        <p:nvGrpSpPr>
          <p:cNvPr id="13" name="Group 13"/>
          <p:cNvGrpSpPr/>
          <p:nvPr/>
        </p:nvGrpSpPr>
        <p:grpSpPr>
          <a:xfrm>
            <a:off x="803986" y="8234980"/>
            <a:ext cx="16682906" cy="1233630"/>
            <a:chOff x="0" y="0"/>
            <a:chExt cx="4393852" cy="324907"/>
          </a:xfrm>
        </p:grpSpPr>
        <p:sp>
          <p:nvSpPr>
            <p:cNvPr id="14" name="Freeform 14"/>
            <p:cNvSpPr/>
            <p:nvPr/>
          </p:nvSpPr>
          <p:spPr>
            <a:xfrm>
              <a:off x="0" y="0"/>
              <a:ext cx="4393852" cy="324907"/>
            </a:xfrm>
            <a:custGeom>
              <a:avLst/>
              <a:gdLst/>
              <a:ahLst/>
              <a:cxnLst/>
              <a:rect l="l" t="t" r="r" b="b"/>
              <a:pathLst>
                <a:path w="4393852" h="324907">
                  <a:moveTo>
                    <a:pt x="21811" y="0"/>
                  </a:moveTo>
                  <a:lnTo>
                    <a:pt x="4372041" y="0"/>
                  </a:lnTo>
                  <a:cubicBezTo>
                    <a:pt x="4384087" y="0"/>
                    <a:pt x="4393852" y="9765"/>
                    <a:pt x="4393852" y="21811"/>
                  </a:cubicBezTo>
                  <a:lnTo>
                    <a:pt x="4393852" y="303096"/>
                  </a:lnTo>
                  <a:cubicBezTo>
                    <a:pt x="4393852" y="315142"/>
                    <a:pt x="4384087" y="324907"/>
                    <a:pt x="4372041" y="324907"/>
                  </a:cubicBezTo>
                  <a:lnTo>
                    <a:pt x="21811" y="324907"/>
                  </a:lnTo>
                  <a:cubicBezTo>
                    <a:pt x="9765" y="324907"/>
                    <a:pt x="0" y="315142"/>
                    <a:pt x="0" y="303096"/>
                  </a:cubicBezTo>
                  <a:lnTo>
                    <a:pt x="0" y="21811"/>
                  </a:lnTo>
                  <a:cubicBezTo>
                    <a:pt x="0" y="9765"/>
                    <a:pt x="9765" y="0"/>
                    <a:pt x="21811" y="0"/>
                  </a:cubicBezTo>
                  <a:close/>
                </a:path>
              </a:pathLst>
            </a:custGeom>
            <a:solidFill>
              <a:srgbClr val="000000">
                <a:alpha val="0"/>
              </a:srgbClr>
            </a:solidFill>
            <a:ln w="28575" cap="rnd">
              <a:solidFill>
                <a:srgbClr val="FFFFFF"/>
              </a:solidFill>
              <a:prstDash val="solid"/>
              <a:round/>
            </a:ln>
          </p:spPr>
        </p:sp>
        <p:sp>
          <p:nvSpPr>
            <p:cNvPr id="15" name="TextBox 15"/>
            <p:cNvSpPr txBox="1"/>
            <p:nvPr/>
          </p:nvSpPr>
          <p:spPr>
            <a:xfrm>
              <a:off x="0" y="-66675"/>
              <a:ext cx="4393852" cy="391582"/>
            </a:xfrm>
            <a:prstGeom prst="rect">
              <a:avLst/>
            </a:prstGeom>
          </p:spPr>
          <p:txBody>
            <a:bodyPr lIns="50800" tIns="50800" rIns="50800" bIns="50800" rtlCol="0" anchor="ctr"/>
            <a:lstStyle/>
            <a:p>
              <a:pPr algn="ctr">
                <a:lnSpc>
                  <a:spcPts val="3151"/>
                </a:lnSpc>
              </a:pPr>
              <a:endParaRPr/>
            </a:p>
          </p:txBody>
        </p:sp>
      </p:grpSp>
      <p:sp>
        <p:nvSpPr>
          <p:cNvPr id="16" name="Freeform 16"/>
          <p:cNvSpPr/>
          <p:nvPr/>
        </p:nvSpPr>
        <p:spPr>
          <a:xfrm>
            <a:off x="15901987" y="2053468"/>
            <a:ext cx="1357313" cy="1357313"/>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TextBox 17"/>
          <p:cNvSpPr txBox="1"/>
          <p:nvPr/>
        </p:nvSpPr>
        <p:spPr>
          <a:xfrm>
            <a:off x="1068466" y="2158243"/>
            <a:ext cx="5772515" cy="870204"/>
          </a:xfrm>
          <a:prstGeom prst="rect">
            <a:avLst/>
          </a:prstGeom>
        </p:spPr>
        <p:txBody>
          <a:bodyPr lIns="0" tIns="0" rIns="0" bIns="0" rtlCol="0" anchor="t">
            <a:spAutoFit/>
          </a:bodyPr>
          <a:lstStyle/>
          <a:p>
            <a:pPr algn="l">
              <a:lnSpc>
                <a:spcPts val="6527"/>
              </a:lnSpc>
            </a:pPr>
            <a:r>
              <a:rPr lang="en-US" sz="6399" b="1" spc="-287">
                <a:solidFill>
                  <a:srgbClr val="FFFFFF"/>
                </a:solidFill>
                <a:latin typeface="Muli Bold"/>
                <a:ea typeface="Muli Bold"/>
                <a:cs typeface="Muli Bold"/>
                <a:sym typeface="Muli Bold"/>
              </a:rPr>
              <a:t>1. Introduction</a:t>
            </a:r>
          </a:p>
        </p:txBody>
      </p:sp>
      <p:sp>
        <p:nvSpPr>
          <p:cNvPr id="18" name="TextBox 18"/>
          <p:cNvSpPr txBox="1"/>
          <p:nvPr/>
        </p:nvSpPr>
        <p:spPr>
          <a:xfrm>
            <a:off x="1167145" y="3128869"/>
            <a:ext cx="5673836" cy="619125"/>
          </a:xfrm>
          <a:prstGeom prst="rect">
            <a:avLst/>
          </a:prstGeom>
        </p:spPr>
        <p:txBody>
          <a:bodyPr lIns="0" tIns="0" rIns="0" bIns="0" rtlCol="0" anchor="t">
            <a:spAutoFit/>
          </a:bodyPr>
          <a:lstStyle/>
          <a:p>
            <a:pPr algn="l">
              <a:lnSpc>
                <a:spcPts val="5220"/>
              </a:lnSpc>
            </a:pPr>
            <a:r>
              <a:rPr lang="en-US" sz="3600" b="1" spc="-162">
                <a:solidFill>
                  <a:srgbClr val="FFFFFF"/>
                </a:solidFill>
                <a:latin typeface="Muli Bold"/>
                <a:ea typeface="Muli Bold"/>
                <a:cs typeface="Muli Bold"/>
                <a:sym typeface="Muli Bold"/>
              </a:rPr>
              <a:t>1.2 Input Preparation</a:t>
            </a:r>
          </a:p>
        </p:txBody>
      </p:sp>
      <p:sp>
        <p:nvSpPr>
          <p:cNvPr id="19" name="TextBox 19"/>
          <p:cNvSpPr txBox="1"/>
          <p:nvPr/>
        </p:nvSpPr>
        <p:spPr>
          <a:xfrm>
            <a:off x="1028700" y="3862294"/>
            <a:ext cx="6076761" cy="1682115"/>
          </a:xfrm>
          <a:prstGeom prst="rect">
            <a:avLst/>
          </a:prstGeom>
        </p:spPr>
        <p:txBody>
          <a:bodyPr lIns="0" tIns="0" rIns="0" bIns="0" rtlCol="0" anchor="t">
            <a:spAutoFit/>
          </a:bodyPr>
          <a:lstStyle/>
          <a:p>
            <a:pPr marL="518160" lvl="1" indent="-259080" algn="l">
              <a:lnSpc>
                <a:spcPts val="3359"/>
              </a:lnSpc>
              <a:buFont typeface="Arial"/>
              <a:buChar char="•"/>
            </a:pPr>
            <a:r>
              <a:rPr lang="en-US" sz="2400">
                <a:solidFill>
                  <a:srgbClr val="FFFFFF"/>
                </a:solidFill>
                <a:latin typeface="Poppins"/>
                <a:ea typeface="Poppins"/>
                <a:cs typeface="Poppins"/>
                <a:sym typeface="Poppins"/>
              </a:rPr>
              <a:t>We generate the inputs by splitting into 3 phases</a:t>
            </a:r>
          </a:p>
          <a:p>
            <a:pPr marL="518160" lvl="1" indent="-259080" algn="l">
              <a:lnSpc>
                <a:spcPts val="3359"/>
              </a:lnSpc>
              <a:buFont typeface="Arial"/>
              <a:buChar char="•"/>
            </a:pPr>
            <a:r>
              <a:rPr lang="en-US" sz="2400">
                <a:solidFill>
                  <a:srgbClr val="FFFFFF"/>
                </a:solidFill>
                <a:latin typeface="Poppins"/>
                <a:ea typeface="Poppins"/>
                <a:cs typeface="Poppins"/>
                <a:sym typeface="Poppins"/>
              </a:rPr>
              <a:t>With each phase being more complicated than the last</a:t>
            </a:r>
          </a:p>
        </p:txBody>
      </p:sp>
      <p:sp>
        <p:nvSpPr>
          <p:cNvPr id="20" name="TextBox 20"/>
          <p:cNvSpPr txBox="1"/>
          <p:nvPr/>
        </p:nvSpPr>
        <p:spPr>
          <a:xfrm>
            <a:off x="7768169" y="2184532"/>
            <a:ext cx="4827121" cy="2101215"/>
          </a:xfrm>
          <a:prstGeom prst="rect">
            <a:avLst/>
          </a:prstGeom>
        </p:spPr>
        <p:txBody>
          <a:bodyPr lIns="0" tIns="0" rIns="0" bIns="0" rtlCol="0" anchor="t">
            <a:spAutoFit/>
          </a:bodyPr>
          <a:lstStyle/>
          <a:p>
            <a:pPr marL="518160" lvl="1" indent="-259080" algn="l">
              <a:lnSpc>
                <a:spcPts val="3359"/>
              </a:lnSpc>
              <a:buFont typeface="Arial"/>
              <a:buChar char="•"/>
            </a:pPr>
            <a:r>
              <a:rPr lang="en-US" sz="2400" b="1">
                <a:solidFill>
                  <a:srgbClr val="FFFFFF"/>
                </a:solidFill>
                <a:latin typeface="Poppins Bold"/>
                <a:ea typeface="Poppins Bold"/>
                <a:cs typeface="Poppins Bold"/>
                <a:sym typeface="Poppins Bold"/>
              </a:rPr>
              <a:t>Phase 1:</a:t>
            </a:r>
            <a:r>
              <a:rPr lang="en-US" sz="2400">
                <a:solidFill>
                  <a:srgbClr val="FFFFFF"/>
                </a:solidFill>
                <a:latin typeface="Poppins"/>
                <a:ea typeface="Poppins"/>
                <a:cs typeface="Poppins"/>
                <a:sym typeface="Poppins"/>
              </a:rPr>
              <a:t> 40 tests</a:t>
            </a:r>
          </a:p>
          <a:p>
            <a:pPr marL="1036320" lvl="2" indent="-345440" algn="l">
              <a:lnSpc>
                <a:spcPts val="3359"/>
              </a:lnSpc>
              <a:buFont typeface="Arial"/>
              <a:buChar char="⚬"/>
            </a:pPr>
            <a:r>
              <a:rPr lang="en-US" sz="2400">
                <a:solidFill>
                  <a:srgbClr val="FFFFFF"/>
                </a:solidFill>
                <a:latin typeface="Poppins"/>
                <a:ea typeface="Poppins"/>
                <a:cs typeface="Poppins"/>
                <a:sym typeface="Poppins"/>
              </a:rPr>
              <a:t>11 ≤ n, k ≤ 50</a:t>
            </a:r>
          </a:p>
          <a:p>
            <a:pPr marL="1036320" lvl="2" indent="-345440" algn="l">
              <a:lnSpc>
                <a:spcPts val="3359"/>
              </a:lnSpc>
              <a:buFont typeface="Arial"/>
              <a:buChar char="⚬"/>
            </a:pPr>
            <a:r>
              <a:rPr lang="en-US" sz="2400">
                <a:solidFill>
                  <a:srgbClr val="FFFFFF"/>
                </a:solidFill>
                <a:latin typeface="Poppins"/>
                <a:ea typeface="Poppins"/>
                <a:cs typeface="Poppins"/>
                <a:sym typeface="Poppins"/>
              </a:rPr>
              <a:t>50 ≤ 𝑤[𝑖], 𝑙[𝑖] ≤ 250</a:t>
            </a:r>
          </a:p>
          <a:p>
            <a:pPr marL="1036320" lvl="2" indent="-345440" algn="l">
              <a:lnSpc>
                <a:spcPts val="3359"/>
              </a:lnSpc>
              <a:buFont typeface="Arial"/>
              <a:buChar char="⚬"/>
            </a:pPr>
            <a:r>
              <a:rPr lang="en-US" sz="2400">
                <a:solidFill>
                  <a:srgbClr val="FFFFFF"/>
                </a:solidFill>
                <a:latin typeface="Poppins"/>
                <a:ea typeface="Poppins"/>
                <a:cs typeface="Poppins"/>
                <a:sym typeface="Poppins"/>
              </a:rPr>
              <a:t>100 ≤ 𝑊[𝑘] × 𝐿[𝑘] ≤ 400; 100 ≤ 𝑐[𝑘] ≤ 500</a:t>
            </a:r>
          </a:p>
        </p:txBody>
      </p:sp>
      <p:sp>
        <p:nvSpPr>
          <p:cNvPr id="21" name="TextBox 21"/>
          <p:cNvSpPr txBox="1"/>
          <p:nvPr/>
        </p:nvSpPr>
        <p:spPr>
          <a:xfrm>
            <a:off x="12894013" y="3862294"/>
            <a:ext cx="4827121" cy="2101215"/>
          </a:xfrm>
          <a:prstGeom prst="rect">
            <a:avLst/>
          </a:prstGeom>
        </p:spPr>
        <p:txBody>
          <a:bodyPr lIns="0" tIns="0" rIns="0" bIns="0" rtlCol="0" anchor="t">
            <a:spAutoFit/>
          </a:bodyPr>
          <a:lstStyle/>
          <a:p>
            <a:pPr marL="518160" lvl="1" indent="-259080" algn="l">
              <a:lnSpc>
                <a:spcPts val="3359"/>
              </a:lnSpc>
              <a:buFont typeface="Arial"/>
              <a:buChar char="•"/>
            </a:pPr>
            <a:r>
              <a:rPr lang="en-US" sz="2400" b="1">
                <a:solidFill>
                  <a:srgbClr val="FFFFFF"/>
                </a:solidFill>
                <a:latin typeface="Poppins Bold"/>
                <a:ea typeface="Poppins Bold"/>
                <a:cs typeface="Poppins Bold"/>
                <a:sym typeface="Poppins Bold"/>
              </a:rPr>
              <a:t>Phase 3: </a:t>
            </a:r>
            <a:r>
              <a:rPr lang="en-US" sz="2400">
                <a:solidFill>
                  <a:srgbClr val="FFFFFF"/>
                </a:solidFill>
                <a:latin typeface="Poppins"/>
                <a:ea typeface="Poppins"/>
                <a:cs typeface="Poppins"/>
                <a:sym typeface="Poppins"/>
              </a:rPr>
              <a:t>40 tests</a:t>
            </a:r>
          </a:p>
          <a:p>
            <a:pPr marL="1036320" lvl="2" indent="-345440" algn="l">
              <a:lnSpc>
                <a:spcPts val="3359"/>
              </a:lnSpc>
              <a:buFont typeface="Arial"/>
              <a:buChar char="⚬"/>
            </a:pPr>
            <a:r>
              <a:rPr lang="en-US" sz="2400">
                <a:solidFill>
                  <a:srgbClr val="FFFFFF"/>
                </a:solidFill>
                <a:latin typeface="Poppins"/>
                <a:ea typeface="Poppins"/>
                <a:cs typeface="Poppins"/>
                <a:sym typeface="Poppins"/>
              </a:rPr>
              <a:t>500 ≤ n, k ≤ 1000</a:t>
            </a:r>
          </a:p>
          <a:p>
            <a:pPr marL="1036320" lvl="2" indent="-345440" algn="l">
              <a:lnSpc>
                <a:spcPts val="3359"/>
              </a:lnSpc>
              <a:buFont typeface="Arial"/>
              <a:buChar char="⚬"/>
            </a:pPr>
            <a:r>
              <a:rPr lang="en-US" sz="2400">
                <a:solidFill>
                  <a:srgbClr val="FFFFFF"/>
                </a:solidFill>
                <a:latin typeface="Poppins"/>
                <a:ea typeface="Poppins"/>
                <a:cs typeface="Poppins"/>
                <a:sym typeface="Poppins"/>
              </a:rPr>
              <a:t>10 ≤ 𝑤[𝑖], 𝑙[𝑖] ≤ 1000</a:t>
            </a:r>
          </a:p>
          <a:p>
            <a:pPr marL="1036320" lvl="2" indent="-345440" algn="l">
              <a:lnSpc>
                <a:spcPts val="3359"/>
              </a:lnSpc>
              <a:buFont typeface="Arial"/>
              <a:buChar char="⚬"/>
            </a:pPr>
            <a:r>
              <a:rPr lang="en-US" sz="2400">
                <a:solidFill>
                  <a:srgbClr val="FFFFFF"/>
                </a:solidFill>
                <a:latin typeface="Poppins"/>
                <a:ea typeface="Poppins"/>
                <a:cs typeface="Poppins"/>
                <a:sym typeface="Poppins"/>
              </a:rPr>
              <a:t>10 ≤ 𝑊[𝑘] × 𝐿[𝑘] ≤ 1000; 100 ≤ 𝑐[𝑘] ≤ 1000</a:t>
            </a:r>
          </a:p>
        </p:txBody>
      </p:sp>
      <p:sp>
        <p:nvSpPr>
          <p:cNvPr id="22" name="TextBox 22"/>
          <p:cNvSpPr txBox="1"/>
          <p:nvPr/>
        </p:nvSpPr>
        <p:spPr>
          <a:xfrm>
            <a:off x="7768169" y="4879564"/>
            <a:ext cx="4827121" cy="2101215"/>
          </a:xfrm>
          <a:prstGeom prst="rect">
            <a:avLst/>
          </a:prstGeom>
        </p:spPr>
        <p:txBody>
          <a:bodyPr lIns="0" tIns="0" rIns="0" bIns="0" rtlCol="0" anchor="t">
            <a:spAutoFit/>
          </a:bodyPr>
          <a:lstStyle/>
          <a:p>
            <a:pPr marL="518160" lvl="1" indent="-259080" algn="l">
              <a:lnSpc>
                <a:spcPts val="3359"/>
              </a:lnSpc>
              <a:buFont typeface="Arial"/>
              <a:buChar char="•"/>
            </a:pPr>
            <a:r>
              <a:rPr lang="en-US" sz="2400" b="1" dirty="0">
                <a:solidFill>
                  <a:srgbClr val="FFFFFF"/>
                </a:solidFill>
                <a:latin typeface="Poppins Bold"/>
                <a:ea typeface="Poppins Bold"/>
                <a:cs typeface="Poppins Bold"/>
                <a:sym typeface="Poppins Bold"/>
              </a:rPr>
              <a:t>Phase 2: </a:t>
            </a:r>
            <a:r>
              <a:rPr lang="en-US" sz="2400" dirty="0">
                <a:solidFill>
                  <a:srgbClr val="FFFFFF"/>
                </a:solidFill>
                <a:latin typeface="Poppins"/>
                <a:ea typeface="Poppins"/>
                <a:cs typeface="Poppins"/>
                <a:sym typeface="Poppins"/>
              </a:rPr>
              <a:t>60 tests</a:t>
            </a:r>
          </a:p>
          <a:p>
            <a:pPr marL="1036320" lvl="2" indent="-345440" algn="l">
              <a:lnSpc>
                <a:spcPts val="3359"/>
              </a:lnSpc>
              <a:buFont typeface="Arial"/>
              <a:buChar char="⚬"/>
            </a:pPr>
            <a:r>
              <a:rPr lang="en-US" sz="2400" dirty="0">
                <a:solidFill>
                  <a:srgbClr val="FFFFFF"/>
                </a:solidFill>
                <a:latin typeface="Poppins"/>
                <a:ea typeface="Poppins"/>
                <a:cs typeface="Poppins"/>
                <a:sym typeface="Poppins"/>
              </a:rPr>
              <a:t>100 ≤ n, k ≤ 300</a:t>
            </a:r>
          </a:p>
          <a:p>
            <a:pPr marL="1036320" lvl="2" indent="-345440" algn="l">
              <a:lnSpc>
                <a:spcPts val="3359"/>
              </a:lnSpc>
              <a:buFont typeface="Arial"/>
              <a:buChar char="⚬"/>
            </a:pPr>
            <a:r>
              <a:rPr lang="en-US" sz="2400" dirty="0">
                <a:solidFill>
                  <a:srgbClr val="FFFFFF"/>
                </a:solidFill>
                <a:latin typeface="Poppins"/>
                <a:ea typeface="Poppins"/>
                <a:cs typeface="Poppins"/>
                <a:sym typeface="Poppins"/>
              </a:rPr>
              <a:t>50 ≤ 𝑤[𝑖], 𝑙[𝑖] ≤ 250</a:t>
            </a:r>
          </a:p>
          <a:p>
            <a:pPr marL="1036320" lvl="2" indent="-345440" algn="l">
              <a:lnSpc>
                <a:spcPts val="3359"/>
              </a:lnSpc>
              <a:buFont typeface="Arial"/>
              <a:buChar char="⚬"/>
            </a:pPr>
            <a:r>
              <a:rPr lang="en-US" sz="2400" dirty="0">
                <a:solidFill>
                  <a:srgbClr val="FFFFFF"/>
                </a:solidFill>
                <a:latin typeface="Poppins"/>
                <a:ea typeface="Poppins"/>
                <a:cs typeface="Poppins"/>
                <a:sym typeface="Poppins"/>
              </a:rPr>
              <a:t>100 ≤ 𝑊[𝑘] × 𝐿[𝑘] ≤ 400; 100 ≤ 𝑐[𝑘] ≤ 500</a:t>
            </a:r>
          </a:p>
        </p:txBody>
      </p:sp>
      <p:sp>
        <p:nvSpPr>
          <p:cNvPr id="23" name="TextBox 23"/>
          <p:cNvSpPr txBox="1"/>
          <p:nvPr/>
        </p:nvSpPr>
        <p:spPr>
          <a:xfrm>
            <a:off x="1363845" y="806197"/>
            <a:ext cx="2685498" cy="405192"/>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Ultra-Bold"/>
                <a:ea typeface="Muli Ultra-Bold"/>
                <a:cs typeface="Muli Ultra-Bold"/>
                <a:sym typeface="Muli Ultra-Bold"/>
              </a:rPr>
              <a:t>Optimization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4" name="TextBox 4"/>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About</a:t>
            </a:r>
          </a:p>
        </p:txBody>
      </p:sp>
      <p:sp>
        <p:nvSpPr>
          <p:cNvPr id="5" name="TextBox 5"/>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Content</a:t>
            </a:r>
          </a:p>
        </p:txBody>
      </p:sp>
      <p:sp>
        <p:nvSpPr>
          <p:cNvPr id="6" name="TextBox 6"/>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grpSp>
        <p:nvGrpSpPr>
          <p:cNvPr id="7" name="Group 7"/>
          <p:cNvGrpSpPr/>
          <p:nvPr/>
        </p:nvGrpSpPr>
        <p:grpSpPr>
          <a:xfrm>
            <a:off x="803986" y="1790345"/>
            <a:ext cx="6301476" cy="7690457"/>
            <a:chOff x="0" y="0"/>
            <a:chExt cx="1659648" cy="1556868"/>
          </a:xfrm>
        </p:grpSpPr>
        <p:sp>
          <p:nvSpPr>
            <p:cNvPr id="8" name="Freeform 8"/>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9" name="TextBox 9"/>
            <p:cNvSpPr txBox="1"/>
            <p:nvPr/>
          </p:nvSpPr>
          <p:spPr>
            <a:xfrm>
              <a:off x="0" y="-66675"/>
              <a:ext cx="1659648" cy="1623543"/>
            </a:xfrm>
            <a:prstGeom prst="rect">
              <a:avLst/>
            </a:prstGeom>
          </p:spPr>
          <p:txBody>
            <a:bodyPr lIns="50800" tIns="50800" rIns="50800" bIns="50800" rtlCol="0" anchor="ctr"/>
            <a:lstStyle/>
            <a:p>
              <a:pPr algn="ctr">
                <a:lnSpc>
                  <a:spcPts val="3151"/>
                </a:lnSpc>
              </a:pPr>
              <a:endParaRPr/>
            </a:p>
          </p:txBody>
        </p:sp>
      </p:grpSp>
      <p:grpSp>
        <p:nvGrpSpPr>
          <p:cNvPr id="10" name="Group 10"/>
          <p:cNvGrpSpPr/>
          <p:nvPr/>
        </p:nvGrpSpPr>
        <p:grpSpPr>
          <a:xfrm>
            <a:off x="7703689" y="1878880"/>
            <a:ext cx="9783203" cy="7610516"/>
            <a:chOff x="0" y="0"/>
            <a:chExt cx="2576646" cy="1540685"/>
          </a:xfrm>
        </p:grpSpPr>
        <p:sp>
          <p:nvSpPr>
            <p:cNvPr id="11" name="Freeform 11"/>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2" name="TextBox 12"/>
            <p:cNvSpPr txBox="1"/>
            <p:nvPr/>
          </p:nvSpPr>
          <p:spPr>
            <a:xfrm>
              <a:off x="0" y="-66675"/>
              <a:ext cx="2576646" cy="1607360"/>
            </a:xfrm>
            <a:prstGeom prst="rect">
              <a:avLst/>
            </a:prstGeom>
          </p:spPr>
          <p:txBody>
            <a:bodyPr lIns="50800" tIns="50800" rIns="50800" bIns="50800" rtlCol="0" anchor="ctr"/>
            <a:lstStyle/>
            <a:p>
              <a:pPr algn="ctr">
                <a:lnSpc>
                  <a:spcPts val="3151"/>
                </a:lnSpc>
              </a:pPr>
              <a:endParaRPr/>
            </a:p>
          </p:txBody>
        </p:sp>
      </p:grpSp>
      <p:sp>
        <p:nvSpPr>
          <p:cNvPr id="16" name="Freeform 16"/>
          <p:cNvSpPr/>
          <p:nvPr/>
        </p:nvSpPr>
        <p:spPr>
          <a:xfrm>
            <a:off x="15901987" y="2053468"/>
            <a:ext cx="1357313" cy="1357313"/>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TextBox 17"/>
          <p:cNvSpPr txBox="1"/>
          <p:nvPr/>
        </p:nvSpPr>
        <p:spPr>
          <a:xfrm>
            <a:off x="1068466" y="2158243"/>
            <a:ext cx="5772515" cy="870204"/>
          </a:xfrm>
          <a:prstGeom prst="rect">
            <a:avLst/>
          </a:prstGeom>
        </p:spPr>
        <p:txBody>
          <a:bodyPr lIns="0" tIns="0" rIns="0" bIns="0" rtlCol="0" anchor="t">
            <a:spAutoFit/>
          </a:bodyPr>
          <a:lstStyle/>
          <a:p>
            <a:pPr algn="l">
              <a:lnSpc>
                <a:spcPts val="6527"/>
              </a:lnSpc>
            </a:pPr>
            <a:r>
              <a:rPr lang="en-US" sz="6399" b="1" spc="-287" dirty="0">
                <a:solidFill>
                  <a:srgbClr val="FFFFFF"/>
                </a:solidFill>
                <a:latin typeface="Muli Bold"/>
                <a:ea typeface="Muli Bold"/>
                <a:cs typeface="Muli Bold"/>
                <a:sym typeface="Muli Bold"/>
              </a:rPr>
              <a:t>2. Modelling</a:t>
            </a:r>
          </a:p>
        </p:txBody>
      </p:sp>
      <p:sp>
        <p:nvSpPr>
          <p:cNvPr id="18" name="TextBox 18"/>
          <p:cNvSpPr txBox="1"/>
          <p:nvPr/>
        </p:nvSpPr>
        <p:spPr>
          <a:xfrm>
            <a:off x="1167145" y="3128869"/>
            <a:ext cx="5673836" cy="619125"/>
          </a:xfrm>
          <a:prstGeom prst="rect">
            <a:avLst/>
          </a:prstGeom>
        </p:spPr>
        <p:txBody>
          <a:bodyPr lIns="0" tIns="0" rIns="0" bIns="0" rtlCol="0" anchor="t">
            <a:spAutoFit/>
          </a:bodyPr>
          <a:lstStyle/>
          <a:p>
            <a:pPr algn="l">
              <a:lnSpc>
                <a:spcPts val="5220"/>
              </a:lnSpc>
            </a:pPr>
            <a:r>
              <a:rPr lang="en-US" sz="3600" b="1" spc="-162">
                <a:solidFill>
                  <a:srgbClr val="FFFFFF"/>
                </a:solidFill>
                <a:latin typeface="Muli Bold"/>
                <a:ea typeface="Muli Bold"/>
                <a:cs typeface="Muli Bold"/>
                <a:sym typeface="Muli Bold"/>
              </a:rPr>
              <a:t>2.1 CP model</a:t>
            </a:r>
          </a:p>
        </p:txBody>
      </p:sp>
      <p:sp>
        <p:nvSpPr>
          <p:cNvPr id="19" name="TextBox 19"/>
          <p:cNvSpPr txBox="1"/>
          <p:nvPr/>
        </p:nvSpPr>
        <p:spPr>
          <a:xfrm>
            <a:off x="1028700" y="3862294"/>
            <a:ext cx="6076761" cy="843915"/>
          </a:xfrm>
          <a:prstGeom prst="rect">
            <a:avLst/>
          </a:prstGeom>
        </p:spPr>
        <p:txBody>
          <a:bodyPr lIns="0" tIns="0" rIns="0" bIns="0" rtlCol="0" anchor="t">
            <a:spAutoFit/>
          </a:bodyPr>
          <a:lstStyle/>
          <a:p>
            <a:pPr marL="518160" lvl="1" indent="-259080" algn="l">
              <a:lnSpc>
                <a:spcPts val="3359"/>
              </a:lnSpc>
              <a:buFont typeface="Arial"/>
              <a:buChar char="•"/>
            </a:pPr>
            <a:r>
              <a:rPr lang="en-US" sz="2400">
                <a:solidFill>
                  <a:srgbClr val="FFFFFF"/>
                </a:solidFill>
                <a:latin typeface="Poppins"/>
                <a:ea typeface="Poppins"/>
                <a:cs typeface="Poppins"/>
                <a:sym typeface="Poppins"/>
              </a:rPr>
              <a:t>li, ri, bi, ti : left, right, bottom and top coordinates of item i</a:t>
            </a:r>
          </a:p>
        </p:txBody>
      </p:sp>
      <p:sp>
        <p:nvSpPr>
          <p:cNvPr id="20" name="TextBox 20"/>
          <p:cNvSpPr txBox="1"/>
          <p:nvPr/>
        </p:nvSpPr>
        <p:spPr>
          <a:xfrm>
            <a:off x="7703689" y="2885029"/>
            <a:ext cx="6023040" cy="843915"/>
          </a:xfrm>
          <a:prstGeom prst="rect">
            <a:avLst/>
          </a:prstGeom>
        </p:spPr>
        <p:txBody>
          <a:bodyPr lIns="0" tIns="0" rIns="0" bIns="0" rtlCol="0" anchor="t">
            <a:spAutoFit/>
          </a:bodyPr>
          <a:lstStyle/>
          <a:p>
            <a:pPr marL="518160" lvl="1" indent="-259080" algn="l">
              <a:lnSpc>
                <a:spcPts val="3359"/>
              </a:lnSpc>
              <a:buFont typeface="Arial"/>
              <a:buChar char="•"/>
            </a:pPr>
            <a:r>
              <a:rPr lang="en-US" sz="2800" b="1" i="1" dirty="0" err="1">
                <a:solidFill>
                  <a:srgbClr val="FFFFFF"/>
                </a:solidFill>
                <a:latin typeface="Cambria Math" panose="02040503050406030204" pitchFamily="18" charset="0"/>
                <a:ea typeface="Cambria Math" panose="02040503050406030204" pitchFamily="18" charset="0"/>
                <a:cs typeface="Poppins Bold Italics"/>
                <a:sym typeface="Poppins Bold Italics"/>
              </a:rPr>
              <a:t>X</a:t>
            </a:r>
            <a:r>
              <a:rPr lang="en-US" b="1" i="1" dirty="0" err="1">
                <a:solidFill>
                  <a:srgbClr val="FFFFFF"/>
                </a:solidFill>
                <a:latin typeface="Cambria Math" panose="02040503050406030204" pitchFamily="18" charset="0"/>
                <a:ea typeface="Cambria Math" panose="02040503050406030204" pitchFamily="18" charset="0"/>
                <a:cs typeface="Poppins Bold Italics"/>
                <a:sym typeface="Poppins Bold Italics"/>
              </a:rPr>
              <a:t>ij</a:t>
            </a:r>
            <a:r>
              <a:rPr lang="en-US" b="1" i="1" dirty="0">
                <a:solidFill>
                  <a:srgbClr val="FFFFFF"/>
                </a:solidFill>
                <a:latin typeface="Cambria Math" panose="02040503050406030204" pitchFamily="18" charset="0"/>
                <a:ea typeface="Cambria Math" panose="02040503050406030204" pitchFamily="18" charset="0"/>
                <a:cs typeface="Poppins Bold Italics"/>
                <a:sym typeface="Poppins Bold Italics"/>
              </a:rPr>
              <a:t> </a:t>
            </a:r>
            <a:r>
              <a:rPr lang="en-US" sz="2400" b="1" i="1" dirty="0">
                <a:solidFill>
                  <a:srgbClr val="FFFFFF"/>
                </a:solidFill>
                <a:latin typeface="Cambria Math" panose="02040503050406030204" pitchFamily="18" charset="0"/>
                <a:ea typeface="Cambria Math" panose="02040503050406030204" pitchFamily="18" charset="0"/>
                <a:cs typeface="Poppins Bold Italics"/>
                <a:sym typeface="Poppins Bold Italics"/>
              </a:rPr>
              <a:t> </a:t>
            </a:r>
            <a:r>
              <a:rPr lang="en-US" sz="2800" b="1" dirty="0">
                <a:solidFill>
                  <a:srgbClr val="FFFFFF"/>
                </a:solidFill>
                <a:latin typeface="Cambria Math" panose="02040503050406030204" pitchFamily="18" charset="0"/>
                <a:ea typeface="Cambria Math" panose="02040503050406030204" pitchFamily="18" charset="0"/>
                <a:cs typeface="Poppins Bold Italics"/>
                <a:sym typeface="Poppins Bold Italics"/>
              </a:rPr>
              <a:t>= 1</a:t>
            </a:r>
            <a:r>
              <a:rPr lang="en-US" sz="2800" b="1" i="1" dirty="0">
                <a:solidFill>
                  <a:srgbClr val="FFFFFF"/>
                </a:solidFill>
                <a:latin typeface="Cambria Math" panose="02040503050406030204" pitchFamily="18" charset="0"/>
                <a:ea typeface="Cambria Math" panose="02040503050406030204" pitchFamily="18" charset="0"/>
                <a:cs typeface="Poppins Bold Italics"/>
                <a:sym typeface="Poppins Bold Italics"/>
              </a:rPr>
              <a:t>:  </a:t>
            </a: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item </a:t>
            </a:r>
            <a:r>
              <a:rPr lang="en-US" sz="2400" dirty="0" err="1">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i</a:t>
            </a:r>
            <a:r>
              <a:rPr lang="en-US" sz="2400" dirty="0">
                <a:solidFill>
                  <a:srgbClr val="FFFFFF"/>
                </a:solidFill>
                <a:latin typeface="Poppins" panose="00000500000000000000" pitchFamily="2" charset="0"/>
                <a:ea typeface="Cambria Math" panose="02040503050406030204" pitchFamily="18" charset="0"/>
                <a:cs typeface="Poppins" panose="00000500000000000000" pitchFamily="2" charset="0"/>
                <a:sym typeface="Poppins Bold Italics"/>
              </a:rPr>
              <a:t> packed in bin j</a:t>
            </a:r>
          </a:p>
          <a:p>
            <a:pPr marL="518160" lvl="1" indent="-259080" algn="l">
              <a:lnSpc>
                <a:spcPts val="3359"/>
              </a:lnSpc>
              <a:buFont typeface="Arial"/>
              <a:buChar char="•"/>
            </a:pPr>
            <a:endParaRPr lang="en-US" sz="2400" b="1" i="1" dirty="0">
              <a:solidFill>
                <a:srgbClr val="FFFFFF"/>
              </a:solidFill>
              <a:latin typeface="Cambria Math" panose="02040503050406030204" pitchFamily="18" charset="0"/>
              <a:ea typeface="Cambria Math" panose="02040503050406030204" pitchFamily="18" charset="0"/>
              <a:cs typeface="Poppins Bold Italics"/>
              <a:sym typeface="Poppins Bold Italics"/>
            </a:endParaRPr>
          </a:p>
        </p:txBody>
      </p:sp>
      <p:sp>
        <p:nvSpPr>
          <p:cNvPr id="21" name="TextBox 21"/>
          <p:cNvSpPr txBox="1"/>
          <p:nvPr/>
        </p:nvSpPr>
        <p:spPr>
          <a:xfrm>
            <a:off x="1363845" y="806197"/>
            <a:ext cx="2685498" cy="405192"/>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Ultra-Bold"/>
                <a:ea typeface="Muli Ultra-Bold"/>
                <a:cs typeface="Muli Ultra-Bold"/>
                <a:sym typeface="Muli Ultra-Bold"/>
              </a:rPr>
              <a:t>Optimization </a:t>
            </a:r>
          </a:p>
        </p:txBody>
      </p:sp>
      <p:sp>
        <p:nvSpPr>
          <p:cNvPr id="22" name="TextBox 22"/>
          <p:cNvSpPr txBox="1"/>
          <p:nvPr/>
        </p:nvSpPr>
        <p:spPr>
          <a:xfrm>
            <a:off x="8052893" y="1977268"/>
            <a:ext cx="5673836" cy="619125"/>
          </a:xfrm>
          <a:prstGeom prst="rect">
            <a:avLst/>
          </a:prstGeom>
        </p:spPr>
        <p:txBody>
          <a:bodyPr lIns="0" tIns="0" rIns="0" bIns="0" rtlCol="0" anchor="t">
            <a:spAutoFit/>
          </a:bodyPr>
          <a:lstStyle/>
          <a:p>
            <a:pPr algn="l">
              <a:lnSpc>
                <a:spcPts val="5220"/>
              </a:lnSpc>
            </a:pPr>
            <a:r>
              <a:rPr lang="en-US" sz="3600" b="1" spc="-162">
                <a:solidFill>
                  <a:srgbClr val="FFFFFF"/>
                </a:solidFill>
                <a:latin typeface="Muli Bold"/>
                <a:ea typeface="Muli Bold"/>
                <a:cs typeface="Muli Bold"/>
                <a:sym typeface="Muli Bold"/>
              </a:rPr>
              <a:t>2.1.1 Decision variables</a:t>
            </a:r>
          </a:p>
        </p:txBody>
      </p:sp>
      <p:sp>
        <p:nvSpPr>
          <p:cNvPr id="23" name="TextBox 23"/>
          <p:cNvSpPr txBox="1"/>
          <p:nvPr/>
        </p:nvSpPr>
        <p:spPr>
          <a:xfrm>
            <a:off x="10139271" y="-1088367"/>
            <a:ext cx="769590" cy="409541"/>
          </a:xfrm>
          <a:prstGeom prst="rect">
            <a:avLst/>
          </a:prstGeom>
        </p:spPr>
        <p:txBody>
          <a:bodyPr lIns="0" tIns="0" rIns="0" bIns="0" rtlCol="0" anchor="t">
            <a:spAutoFit/>
          </a:bodyPr>
          <a:lstStyle/>
          <a:p>
            <a:pPr algn="ctr">
              <a:lnSpc>
                <a:spcPts val="3151"/>
              </a:lnSpc>
              <a:spcBef>
                <a:spcPct val="0"/>
              </a:spcBef>
            </a:pPr>
            <a:r>
              <a:rPr lang="en-US" sz="2251" dirty="0" err="1">
                <a:solidFill>
                  <a:srgbClr val="FFFFFF"/>
                </a:solidFill>
                <a:latin typeface="Poppins"/>
                <a:ea typeface="Poppins"/>
                <a:cs typeface="Poppins"/>
                <a:sym typeface="Poppins"/>
              </a:rPr>
              <a:t>Xij</a:t>
            </a:r>
            <a:r>
              <a:rPr lang="en-US" sz="2251" dirty="0">
                <a:solidFill>
                  <a:srgbClr val="FFFFFF"/>
                </a:solidFill>
                <a:latin typeface="Poppins"/>
                <a:ea typeface="Poppins"/>
                <a:cs typeface="Poppins"/>
                <a:sym typeface="Poppins"/>
              </a:rPr>
              <a:t> = 1</a:t>
            </a:r>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CB244F6E-A0FB-2488-AA46-376C28E214BF}"/>
                  </a:ext>
                </a:extLst>
              </p:cNvPr>
              <p:cNvSpPr txBox="1"/>
              <p:nvPr/>
            </p:nvSpPr>
            <p:spPr>
              <a:xfrm>
                <a:off x="7778654" y="3439187"/>
                <a:ext cx="8239479" cy="2196755"/>
              </a:xfrm>
              <a:prstGeom prst="rect">
                <a:avLst/>
              </a:prstGeom>
              <a:noFill/>
            </p:spPr>
            <p:txBody>
              <a:bodyPr wrap="square" rtlCol="0">
                <a:spAutoFit/>
              </a:bodyPr>
              <a:lstStyle/>
              <a:p>
                <a:endParaRPr lang="en-US" sz="2400" dirty="0">
                  <a:solidFill>
                    <a:schemeClr val="bg1"/>
                  </a:solidFill>
                </a:endParaRPr>
              </a:p>
              <a:p>
                <a14:m>
                  <m:oMath xmlns:m="http://schemas.openxmlformats.org/officeDocument/2006/math">
                    <m:r>
                      <a:rPr lang="en-US" sz="2800" b="0" i="1" smtClean="0">
                        <a:solidFill>
                          <a:schemeClr val="bg1"/>
                        </a:solidFill>
                        <a:latin typeface="Cambria Math" panose="02040503050406030204" pitchFamily="18" charset="0"/>
                        <a:ea typeface="Cambria Math" panose="02040503050406030204" pitchFamily="18" charset="0"/>
                      </a:rPr>
                      <m:t>       </m:t>
                    </m:r>
                    <m:r>
                      <a:rPr lang="en-US" sz="2800" i="1" smtClean="0">
                        <a:solidFill>
                          <a:schemeClr val="bg1"/>
                        </a:solidFill>
                        <a:latin typeface="Cambria Math" panose="02040503050406030204" pitchFamily="18" charset="0"/>
                        <a:ea typeface="Cambria Math" panose="02040503050406030204" pitchFamily="18" charset="0"/>
                      </a:rPr>
                      <m:t>→</m:t>
                    </m:r>
                    <m:nary>
                      <m:naryPr>
                        <m:chr m:val="∑"/>
                        <m:limLoc m:val="subSup"/>
                        <m:ctrlPr>
                          <a:rPr lang="en-US" sz="2800" i="1" smtClean="0">
                            <a:solidFill>
                              <a:schemeClr val="bg1"/>
                            </a:solidFill>
                            <a:latin typeface="Cambria Math" panose="02040503050406030204" pitchFamily="18" charset="0"/>
                          </a:rPr>
                        </m:ctrlPr>
                      </m:naryPr>
                      <m:sub>
                        <m:r>
                          <m:rPr>
                            <m:brk m:alnAt="25"/>
                          </m:rPr>
                          <a:rPr lang="en-US" sz="2800" b="0" i="1" smtClean="0">
                            <a:solidFill>
                              <a:schemeClr val="bg1"/>
                            </a:solidFill>
                            <a:latin typeface="Cambria Math" panose="02040503050406030204" pitchFamily="18" charset="0"/>
                          </a:rPr>
                          <m:t>𝑖</m:t>
                        </m:r>
                        <m:r>
                          <a:rPr lang="en-US" sz="2800" b="0" i="1" smtClean="0">
                            <a:solidFill>
                              <a:schemeClr val="bg1"/>
                            </a:solidFill>
                            <a:latin typeface="Cambria Math" panose="02040503050406030204" pitchFamily="18" charset="0"/>
                          </a:rPr>
                          <m:t>=1</m:t>
                        </m:r>
                      </m:sub>
                      <m:sup>
                        <m:r>
                          <a:rPr lang="en-US" sz="2800" b="0" i="1" smtClean="0">
                            <a:solidFill>
                              <a:schemeClr val="bg1"/>
                            </a:solidFill>
                            <a:latin typeface="Cambria Math" panose="02040503050406030204" pitchFamily="18" charset="0"/>
                          </a:rPr>
                          <m:t>𝑁</m:t>
                        </m:r>
                        <m:r>
                          <a:rPr lang="en-US" sz="2800" b="0" i="1" smtClean="0">
                            <a:solidFill>
                              <a:schemeClr val="bg1"/>
                            </a:solidFill>
                            <a:latin typeface="Cambria Math" panose="02040503050406030204" pitchFamily="18" charset="0"/>
                          </a:rPr>
                          <m:t>_</m:t>
                        </m:r>
                        <m:r>
                          <a:rPr lang="en-US" sz="2800" b="0" i="1" smtClean="0">
                            <a:solidFill>
                              <a:schemeClr val="bg1"/>
                            </a:solidFill>
                            <a:latin typeface="Cambria Math" panose="02040503050406030204" pitchFamily="18" charset="0"/>
                          </a:rPr>
                          <m:t>𝑖𝑡𝑒𝑚𝑠</m:t>
                        </m:r>
                      </m:sup>
                      <m:e>
                        <m:r>
                          <a:rPr lang="en-US" sz="2800" b="0" i="1" smtClean="0">
                            <a:solidFill>
                              <a:schemeClr val="bg1"/>
                            </a:solidFill>
                            <a:latin typeface="Cambria Math" panose="02040503050406030204" pitchFamily="18" charset="0"/>
                          </a:rPr>
                          <m:t>𝑋</m:t>
                        </m:r>
                        <m:r>
                          <a:rPr lang="en-US" sz="2800" b="0" i="1" baseline="-25000" smtClean="0">
                            <a:solidFill>
                              <a:schemeClr val="bg1"/>
                            </a:solidFill>
                            <a:latin typeface="Cambria Math" panose="02040503050406030204" pitchFamily="18" charset="0"/>
                          </a:rPr>
                          <m:t>𝑖𝑗</m:t>
                        </m:r>
                        <m:r>
                          <a:rPr lang="en-US" sz="2800" b="0" i="1" smtClean="0">
                            <a:solidFill>
                              <a:schemeClr val="bg1"/>
                            </a:solidFill>
                            <a:latin typeface="Cambria Math" panose="02040503050406030204" pitchFamily="18" charset="0"/>
                          </a:rPr>
                          <m:t> </m:t>
                        </m:r>
                      </m:e>
                    </m:nary>
                    <m:r>
                      <a:rPr lang="en-US" sz="2800" b="0" i="1" smtClean="0">
                        <a:solidFill>
                          <a:schemeClr val="bg1"/>
                        </a:solidFill>
                        <a:latin typeface="Cambria Math" panose="02040503050406030204" pitchFamily="18" charset="0"/>
                        <a:ea typeface="Cambria Math" panose="02040503050406030204" pitchFamily="18" charset="0"/>
                      </a:rPr>
                      <m:t>≥1 ↔  </m:t>
                    </m:r>
                    <m:r>
                      <a:rPr lang="en-US" sz="2800" b="1" i="1" smtClean="0">
                        <a:solidFill>
                          <a:schemeClr val="bg1"/>
                        </a:solidFill>
                        <a:latin typeface="Cambria Math" panose="02040503050406030204" pitchFamily="18" charset="0"/>
                        <a:ea typeface="Cambria Math" panose="02040503050406030204" pitchFamily="18" charset="0"/>
                      </a:rPr>
                      <m:t>𝒁</m:t>
                    </m:r>
                    <m:r>
                      <m:rPr>
                        <m:nor/>
                      </m:rPr>
                      <a:rPr lang="en-US" sz="2800" b="1" i="1" baseline="-25000" dirty="0">
                        <a:solidFill>
                          <a:schemeClr val="bg1"/>
                        </a:solidFill>
                        <a:latin typeface="Cambria Math" panose="02040503050406030204" pitchFamily="18" charset="0"/>
                        <a:ea typeface="Cambria Math" panose="02040503050406030204" pitchFamily="18" charset="0"/>
                      </a:rPr>
                      <m:t>j</m:t>
                    </m:r>
                    <m:r>
                      <a:rPr lang="en-US" sz="2800" b="1" i="1" smtClean="0">
                        <a:solidFill>
                          <a:schemeClr val="bg1"/>
                        </a:solidFill>
                        <a:latin typeface="Cambria Math" panose="02040503050406030204" pitchFamily="18" charset="0"/>
                        <a:ea typeface="Cambria Math" panose="02040503050406030204" pitchFamily="18" charset="0"/>
                      </a:rPr>
                      <m:t>=</m:t>
                    </m:r>
                    <m:r>
                      <a:rPr lang="en-US" sz="2800" b="1" i="1" smtClean="0">
                        <a:solidFill>
                          <a:schemeClr val="bg1"/>
                        </a:solidFill>
                        <a:latin typeface="Cambria Math" panose="02040503050406030204" pitchFamily="18" charset="0"/>
                        <a:ea typeface="Cambria Math" panose="02040503050406030204" pitchFamily="18" charset="0"/>
                      </a:rPr>
                      <m:t>𝟏</m:t>
                    </m:r>
                  </m:oMath>
                </a14:m>
                <a:r>
                  <a:rPr lang="en-US" sz="2400" dirty="0">
                    <a:solidFill>
                      <a:schemeClr val="bg1"/>
                    </a:solidFill>
                    <a:latin typeface="Darker Grotesque Medium" panose="020B0604020202020204" charset="0"/>
                  </a:rPr>
                  <a:t>: bin j has been used</a:t>
                </a:r>
              </a:p>
              <a:p>
                <a:endParaRPr lang="en-US" sz="2400" dirty="0">
                  <a:solidFill>
                    <a:schemeClr val="bg1"/>
                  </a:solidFill>
                </a:endParaRPr>
              </a:p>
              <a:p>
                <a:pPr marL="342900" indent="-342900">
                  <a:buFont typeface="Arial" panose="020B0604020202020204" pitchFamily="34" charset="0"/>
                  <a:buChar char="•"/>
                </a:pPr>
                <a:r>
                  <a:rPr lang="en-US" sz="2800" b="1" i="1" noProof="1">
                    <a:solidFill>
                      <a:schemeClr val="bg1"/>
                    </a:solidFill>
                    <a:latin typeface="Cambria Math" panose="02040503050406030204" pitchFamily="18" charset="0"/>
                    <a:ea typeface="Cambria Math" panose="02040503050406030204" pitchFamily="18" charset="0"/>
                  </a:rPr>
                  <a:t>R</a:t>
                </a:r>
                <a:r>
                  <a:rPr lang="en-US" sz="2800" b="1" i="1" baseline="-25000" noProof="1">
                    <a:solidFill>
                      <a:schemeClr val="bg1"/>
                    </a:solidFill>
                    <a:latin typeface="Cambria Math" panose="02040503050406030204" pitchFamily="18" charset="0"/>
                    <a:ea typeface="Cambria Math" panose="02040503050406030204" pitchFamily="18" charset="0"/>
                  </a:rPr>
                  <a:t>i</a:t>
                </a:r>
                <a:r>
                  <a:rPr lang="en-US" sz="2800" b="1" noProof="1">
                    <a:solidFill>
                      <a:schemeClr val="bg1"/>
                    </a:solidFill>
                    <a:latin typeface="Cambria Math" panose="02040503050406030204" pitchFamily="18" charset="0"/>
                    <a:ea typeface="Cambria Math" panose="02040503050406030204" pitchFamily="18" charset="0"/>
                  </a:rPr>
                  <a:t> = 1</a:t>
                </a:r>
                <a:r>
                  <a:rPr lang="en-US" sz="2800" noProof="1">
                    <a:solidFill>
                      <a:schemeClr val="bg1"/>
                    </a:solidFill>
                    <a:latin typeface="Darker Grotesque Medium" panose="020B0604020202020204" charset="0"/>
                  </a:rPr>
                  <a:t>: </a:t>
                </a:r>
                <a:r>
                  <a:rPr lang="en-US" sz="2400" noProof="1">
                    <a:solidFill>
                      <a:schemeClr val="bg1"/>
                    </a:solidFill>
                    <a:latin typeface="Poppins" panose="00000500000000000000" pitchFamily="2" charset="0"/>
                    <a:cs typeface="Poppins" panose="00000500000000000000" pitchFamily="2" charset="0"/>
                  </a:rPr>
                  <a:t>item </a:t>
                </a:r>
                <a:r>
                  <a:rPr lang="en-US" sz="2400" i="1" noProof="1">
                    <a:solidFill>
                      <a:schemeClr val="bg1"/>
                    </a:solidFill>
                    <a:latin typeface="Poppins" panose="00000500000000000000" pitchFamily="2" charset="0"/>
                    <a:cs typeface="Poppins" panose="00000500000000000000" pitchFamily="2" charset="0"/>
                  </a:rPr>
                  <a:t>i</a:t>
                </a:r>
                <a:r>
                  <a:rPr lang="en-US" sz="2400" noProof="1">
                    <a:solidFill>
                      <a:schemeClr val="bg1"/>
                    </a:solidFill>
                    <a:latin typeface="Poppins" panose="00000500000000000000" pitchFamily="2" charset="0"/>
                    <a:cs typeface="Poppins" panose="00000500000000000000" pitchFamily="2" charset="0"/>
                  </a:rPr>
                  <a:t> is rotated 90</a:t>
                </a:r>
                <a14:m>
                  <m:oMath xmlns:m="http://schemas.openxmlformats.org/officeDocument/2006/math">
                    <m:r>
                      <a:rPr lang="en-US" sz="2400" i="1" noProof="1" dirty="0" smtClean="0">
                        <a:solidFill>
                          <a:schemeClr val="bg1"/>
                        </a:solidFill>
                        <a:latin typeface="Cambria Math" panose="02040503050406030204" pitchFamily="18" charset="0"/>
                        <a:ea typeface="Cambria Math" panose="02040503050406030204" pitchFamily="18" charset="0"/>
                      </a:rPr>
                      <m:t>°</m:t>
                    </m:r>
                  </m:oMath>
                </a14:m>
                <a:endParaRPr lang="en-US" sz="2400" noProof="1">
                  <a:solidFill>
                    <a:schemeClr val="bg1"/>
                  </a:solidFill>
                  <a:latin typeface="Poppins" panose="00000500000000000000" pitchFamily="2" charset="0"/>
                  <a:cs typeface="Poppins" panose="00000500000000000000" pitchFamily="2" charset="0"/>
                </a:endParaRPr>
              </a:p>
              <a:p>
                <a:pPr marL="342900" indent="-342900">
                  <a:buFont typeface="Arial" panose="020B0604020202020204" pitchFamily="34" charset="0"/>
                  <a:buChar char="•"/>
                </a:pPr>
                <a:r>
                  <a:rPr lang="en-US" sz="2800" b="1" i="1" noProof="1">
                    <a:solidFill>
                      <a:schemeClr val="bg1"/>
                    </a:solidFill>
                    <a:latin typeface="Cambria Math" panose="02040503050406030204" pitchFamily="18" charset="0"/>
                    <a:ea typeface="Cambria Math" panose="02040503050406030204" pitchFamily="18" charset="0"/>
                  </a:rPr>
                  <a:t>R</a:t>
                </a:r>
                <a:r>
                  <a:rPr lang="en-US" sz="2800" b="1" i="1" baseline="-25000" noProof="1">
                    <a:solidFill>
                      <a:schemeClr val="bg1"/>
                    </a:solidFill>
                    <a:latin typeface="Cambria Math" panose="02040503050406030204" pitchFamily="18" charset="0"/>
                    <a:ea typeface="Cambria Math" panose="02040503050406030204" pitchFamily="18" charset="0"/>
                  </a:rPr>
                  <a:t>i</a:t>
                </a:r>
                <a:r>
                  <a:rPr lang="en-US" sz="2800" b="1" noProof="1">
                    <a:solidFill>
                      <a:schemeClr val="bg1"/>
                    </a:solidFill>
                    <a:latin typeface="Cambria Math" panose="02040503050406030204" pitchFamily="18" charset="0"/>
                    <a:ea typeface="Cambria Math" panose="02040503050406030204" pitchFamily="18" charset="0"/>
                  </a:rPr>
                  <a:t> = 0: </a:t>
                </a:r>
                <a:r>
                  <a:rPr lang="en-US" sz="2400" noProof="1">
                    <a:solidFill>
                      <a:schemeClr val="bg1"/>
                    </a:solidFill>
                    <a:latin typeface="Poppins" panose="00000500000000000000" pitchFamily="2" charset="0"/>
                    <a:ea typeface="Cambria Math" panose="02040503050406030204" pitchFamily="18" charset="0"/>
                    <a:cs typeface="Poppins" panose="00000500000000000000" pitchFamily="2" charset="0"/>
                  </a:rPr>
                  <a:t>item </a:t>
                </a:r>
                <a:r>
                  <a:rPr lang="en-US" sz="2400" i="1" noProof="1">
                    <a:solidFill>
                      <a:schemeClr val="bg1"/>
                    </a:solidFill>
                    <a:latin typeface="Poppins" panose="00000500000000000000" pitchFamily="2" charset="0"/>
                    <a:ea typeface="Cambria Math" panose="02040503050406030204" pitchFamily="18" charset="0"/>
                    <a:cs typeface="Poppins" panose="00000500000000000000" pitchFamily="2" charset="0"/>
                  </a:rPr>
                  <a:t>i</a:t>
                </a:r>
                <a:r>
                  <a:rPr lang="en-US" sz="2400" noProof="1">
                    <a:solidFill>
                      <a:schemeClr val="bg1"/>
                    </a:solidFill>
                    <a:latin typeface="Poppins" panose="00000500000000000000" pitchFamily="2" charset="0"/>
                    <a:ea typeface="Cambria Math" panose="02040503050406030204" pitchFamily="18" charset="0"/>
                    <a:cs typeface="Poppins" panose="00000500000000000000" pitchFamily="2" charset="0"/>
                  </a:rPr>
                  <a:t> is not rotated</a:t>
                </a:r>
                <a:endParaRPr lang="en-US" sz="2400" noProof="1">
                  <a:solidFill>
                    <a:schemeClr val="bg1"/>
                  </a:solidFill>
                  <a:latin typeface="Darker Grotesque Medium" panose="020B0604020202020204" charset="0"/>
                </a:endParaRPr>
              </a:p>
            </p:txBody>
          </p:sp>
        </mc:Choice>
        <mc:Fallback xmlns="">
          <p:sp>
            <p:nvSpPr>
              <p:cNvPr id="24" name="TextBox 23">
                <a:extLst>
                  <a:ext uri="{FF2B5EF4-FFF2-40B4-BE49-F238E27FC236}">
                    <a16:creationId xmlns:a16="http://schemas.microsoft.com/office/drawing/2014/main" id="{CB244F6E-A0FB-2488-AA46-376C28E214BF}"/>
                  </a:ext>
                </a:extLst>
              </p:cNvPr>
              <p:cNvSpPr txBox="1">
                <a:spLocks noRot="1" noChangeAspect="1" noMove="1" noResize="1" noEditPoints="1" noAdjustHandles="1" noChangeArrowheads="1" noChangeShapeType="1" noTextEdit="1"/>
              </p:cNvSpPr>
              <p:nvPr/>
            </p:nvSpPr>
            <p:spPr>
              <a:xfrm>
                <a:off x="7778654" y="3439187"/>
                <a:ext cx="8239479" cy="2196755"/>
              </a:xfrm>
              <a:prstGeom prst="rect">
                <a:avLst/>
              </a:prstGeom>
              <a:blipFill>
                <a:blip r:embed="rId6"/>
                <a:stretch>
                  <a:fillRect l="-1331" b="-6371"/>
                </a:stretch>
              </a:blipFill>
            </p:spPr>
            <p:txBody>
              <a:bodyPr/>
              <a:lstStyle/>
              <a:p>
                <a:r>
                  <a:rPr lang="en-US">
                    <a:noFill/>
                  </a:rPr>
                  <a:t> </a:t>
                </a:r>
              </a:p>
            </p:txBody>
          </p:sp>
        </mc:Fallback>
      </mc:AlternateContent>
      <p:grpSp>
        <p:nvGrpSpPr>
          <p:cNvPr id="25" name="Group 24">
            <a:extLst>
              <a:ext uri="{FF2B5EF4-FFF2-40B4-BE49-F238E27FC236}">
                <a16:creationId xmlns:a16="http://schemas.microsoft.com/office/drawing/2014/main" id="{97593190-54D5-D9B9-573C-516FB1B96BCE}"/>
              </a:ext>
            </a:extLst>
          </p:cNvPr>
          <p:cNvGrpSpPr/>
          <p:nvPr/>
        </p:nvGrpSpPr>
        <p:grpSpPr>
          <a:xfrm>
            <a:off x="7850054" y="5911516"/>
            <a:ext cx="6613289" cy="916148"/>
            <a:chOff x="3212006" y="1996776"/>
            <a:chExt cx="4701520" cy="916148"/>
          </a:xfrm>
        </p:grpSpPr>
        <p:sp>
          <p:nvSpPr>
            <p:cNvPr id="26" name="TextBox 25">
              <a:extLst>
                <a:ext uri="{FF2B5EF4-FFF2-40B4-BE49-F238E27FC236}">
                  <a16:creationId xmlns:a16="http://schemas.microsoft.com/office/drawing/2014/main" id="{1F25F55E-8920-C657-7E05-41990E90CFD3}"/>
                </a:ext>
              </a:extLst>
            </p:cNvPr>
            <p:cNvSpPr txBox="1"/>
            <p:nvPr/>
          </p:nvSpPr>
          <p:spPr>
            <a:xfrm>
              <a:off x="3212006" y="2248642"/>
              <a:ext cx="4701520" cy="472181"/>
            </a:xfrm>
            <a:prstGeom prst="rect">
              <a:avLst/>
            </a:prstGeom>
            <a:noFill/>
          </p:spPr>
          <p:txBody>
            <a:bodyPr wrap="square">
              <a:spAutoFit/>
            </a:bodyPr>
            <a:lstStyle/>
            <a:p>
              <a:pPr marR="1141730" lvl="0" fontAlgn="base">
                <a:lnSpc>
                  <a:spcPct val="106000"/>
                </a:lnSpc>
                <a:spcBef>
                  <a:spcPts val="0"/>
                </a:spcBef>
                <a:spcAft>
                  <a:spcPts val="35"/>
                </a:spcAft>
                <a:buClr>
                  <a:srgbClr val="000000"/>
                </a:buClr>
                <a:buSzPts val="1000"/>
              </a:pPr>
              <a:r>
                <a:rPr lang="en-US" sz="2400" u="none" strike="noStrike" dirty="0">
                  <a:solidFill>
                    <a:schemeClr val="bg1"/>
                  </a:solidFill>
                  <a:effectLst/>
                  <a:uFill>
                    <a:solidFill>
                      <a:srgbClr val="000000"/>
                    </a:solidFill>
                  </a:uFill>
                  <a:latin typeface="Poppins" panose="00000500000000000000" pitchFamily="2" charset="0"/>
                  <a:ea typeface="Cambria" panose="02040503050406030204" pitchFamily="18" charset="0"/>
                  <a:cs typeface="Poppins" panose="00000500000000000000" pitchFamily="2" charset="0"/>
                </a:rPr>
                <a:t>if item </a:t>
              </a:r>
              <a:r>
                <a:rPr lang="en-US" sz="2400" u="none" strike="noStrike" dirty="0" err="1">
                  <a:solidFill>
                    <a:schemeClr val="bg1"/>
                  </a:solidFill>
                  <a:effectLst/>
                  <a:uFill>
                    <a:solidFill>
                      <a:srgbClr val="000000"/>
                    </a:solidFill>
                  </a:uFill>
                  <a:latin typeface="Poppins" panose="00000500000000000000" pitchFamily="2" charset="0"/>
                  <a:ea typeface="Cambria" panose="02040503050406030204" pitchFamily="18" charset="0"/>
                  <a:cs typeface="Poppins" panose="00000500000000000000" pitchFamily="2" charset="0"/>
                </a:rPr>
                <a:t>i</a:t>
              </a:r>
              <a:r>
                <a:rPr lang="en-US" sz="2400" u="none" strike="noStrike" dirty="0">
                  <a:solidFill>
                    <a:schemeClr val="bg1"/>
                  </a:solidFill>
                  <a:effectLst/>
                  <a:uFill>
                    <a:solidFill>
                      <a:srgbClr val="000000"/>
                    </a:solidFill>
                  </a:uFill>
                  <a:latin typeface="Poppins" panose="00000500000000000000" pitchFamily="2" charset="0"/>
                  <a:ea typeface="Cambria" panose="02040503050406030204" pitchFamily="18" charset="0"/>
                  <a:cs typeface="Poppins" panose="00000500000000000000" pitchFamily="2" charset="0"/>
                </a:rPr>
                <a:t> not rotated: </a:t>
              </a:r>
              <a:r>
                <a:rPr lang="en-US" sz="2400" b="1" i="1" u="none" strike="noStrike" dirty="0">
                  <a:solidFill>
                    <a:schemeClr val="bg1"/>
                  </a:solidFill>
                  <a:effectLst/>
                  <a:uFill>
                    <a:solidFill>
                      <a:srgbClr val="000000"/>
                    </a:solidFill>
                  </a:uFill>
                  <a:latin typeface="Poppins" panose="00000500000000000000" pitchFamily="2" charset="0"/>
                  <a:ea typeface="Cambria Math" panose="02040503050406030204" pitchFamily="18" charset="0"/>
                  <a:cs typeface="Poppins" panose="00000500000000000000" pitchFamily="2" charset="0"/>
                </a:rPr>
                <a:t>R</a:t>
              </a:r>
              <a:r>
                <a:rPr lang="en-US" sz="2400" b="1" i="1" u="none" strike="noStrike" baseline="-25000" dirty="0">
                  <a:solidFill>
                    <a:schemeClr val="bg1"/>
                  </a:solidFill>
                  <a:effectLst/>
                  <a:uFill>
                    <a:solidFill>
                      <a:srgbClr val="000000"/>
                    </a:solidFill>
                  </a:uFill>
                  <a:latin typeface="Poppins" panose="00000500000000000000" pitchFamily="2" charset="0"/>
                  <a:ea typeface="Cambria Math" panose="02040503050406030204" pitchFamily="18" charset="0"/>
                  <a:cs typeface="Poppins" panose="00000500000000000000" pitchFamily="2" charset="0"/>
                </a:rPr>
                <a:t>i  </a:t>
              </a:r>
              <a:r>
                <a:rPr lang="en-US" sz="2400" b="1" u="none" strike="noStrike" dirty="0">
                  <a:solidFill>
                    <a:schemeClr val="bg1"/>
                  </a:solidFill>
                  <a:effectLst/>
                  <a:uFill>
                    <a:solidFill>
                      <a:srgbClr val="000000"/>
                    </a:solidFill>
                  </a:uFill>
                  <a:latin typeface="Poppins" panose="00000500000000000000" pitchFamily="2" charset="0"/>
                  <a:ea typeface="Cambria Math" panose="02040503050406030204" pitchFamily="18" charset="0"/>
                  <a:cs typeface="Poppins" panose="00000500000000000000" pitchFamily="2" charset="0"/>
                </a:rPr>
                <a:t>= 0</a:t>
              </a: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EE7C528E-7EE5-C823-0CD0-C7FB85098E97}"/>
                    </a:ext>
                  </a:extLst>
                </p:cNvPr>
                <p:cNvSpPr txBox="1"/>
                <p:nvPr/>
              </p:nvSpPr>
              <p:spPr>
                <a:xfrm>
                  <a:off x="6114609" y="1996776"/>
                  <a:ext cx="1522417" cy="9161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400" i="1" smtClean="0">
                            <a:solidFill>
                              <a:schemeClr val="bg1"/>
                            </a:solidFill>
                            <a:latin typeface="Cambria Math" panose="02040503050406030204" pitchFamily="18" charset="0"/>
                            <a:ea typeface="Cambria Math" panose="02040503050406030204" pitchFamily="18" charset="0"/>
                          </a:rPr>
                          <m:t>→</m:t>
                        </m:r>
                        <m:d>
                          <m:dPr>
                            <m:begChr m:val="{"/>
                            <m:endChr m:val=""/>
                            <m:ctrlPr>
                              <a:rPr lang="en-US" sz="2400" i="1" smtClean="0">
                                <a:solidFill>
                                  <a:schemeClr val="bg1"/>
                                </a:solidFill>
                                <a:latin typeface="Cambria Math" panose="02040503050406030204" pitchFamily="18" charset="0"/>
                                <a:ea typeface="Cambria Math" panose="02040503050406030204" pitchFamily="18" charset="0"/>
                              </a:rPr>
                            </m:ctrlPr>
                          </m:dPr>
                          <m:e>
                            <m:eqArr>
                              <m:eqArrPr>
                                <m:ctrlPr>
                                  <a:rPr lang="en-US" sz="2400" i="1" smtClean="0">
                                    <a:solidFill>
                                      <a:schemeClr val="bg1"/>
                                    </a:solidFill>
                                    <a:latin typeface="Cambria Math" panose="02040503050406030204" pitchFamily="18" charset="0"/>
                                    <a:ea typeface="Cambria Math" panose="02040503050406030204" pitchFamily="18" charset="0"/>
                                  </a:rPr>
                                </m:ctrlPr>
                              </m:eqArrPr>
                              <m:e>
                                <m:r>
                                  <a:rPr lang="en-US" sz="2400" b="0" i="1" smtClean="0">
                                    <a:solidFill>
                                      <a:schemeClr val="bg1"/>
                                    </a:solidFill>
                                    <a:latin typeface="Cambria Math" panose="02040503050406030204" pitchFamily="18" charset="0"/>
                                    <a:ea typeface="Cambria Math" panose="02040503050406030204" pitchFamily="18" charset="0"/>
                                  </a:rPr>
                                  <m:t>𝑟</m:t>
                                </m:r>
                                <m:r>
                                  <a:rPr lang="en-US" sz="2400" b="0" i="1" baseline="-25000" smtClean="0">
                                    <a:solidFill>
                                      <a:schemeClr val="bg1"/>
                                    </a:solidFill>
                                    <a:latin typeface="Cambria Math" panose="02040503050406030204" pitchFamily="18" charset="0"/>
                                    <a:ea typeface="Cambria Math" panose="02040503050406030204" pitchFamily="18" charset="0"/>
                                  </a:rPr>
                                  <m:t>𝑖</m:t>
                                </m:r>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𝑙</m:t>
                                    </m:r>
                                  </m:e>
                                  <m:sub>
                                    <m:r>
                                      <a:rPr lang="en-US" sz="2400" b="0" i="1" smtClean="0">
                                        <a:solidFill>
                                          <a:schemeClr val="bg1"/>
                                        </a:solidFill>
                                        <a:latin typeface="Cambria Math" panose="02040503050406030204" pitchFamily="18" charset="0"/>
                                        <a:ea typeface="Cambria Math" panose="02040503050406030204" pitchFamily="18" charset="0"/>
                                      </a:rPr>
                                      <m:t>𝑖</m:t>
                                    </m:r>
                                  </m:sub>
                                </m:sSub>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i="1">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𝑤</m:t>
                                    </m:r>
                                  </m:e>
                                  <m:sub>
                                    <m:r>
                                      <a:rPr lang="en-US" sz="2400" i="1">
                                        <a:solidFill>
                                          <a:schemeClr val="bg1"/>
                                        </a:solidFill>
                                        <a:latin typeface="Cambria Math" panose="02040503050406030204" pitchFamily="18" charset="0"/>
                                        <a:ea typeface="Cambria Math" panose="02040503050406030204" pitchFamily="18" charset="0"/>
                                      </a:rPr>
                                      <m:t>𝑖</m:t>
                                    </m:r>
                                  </m:sub>
                                </m:sSub>
                              </m:e>
                              <m:e>
                                <m:r>
                                  <a:rPr lang="en-US" sz="2400" b="0" i="1" smtClean="0">
                                    <a:solidFill>
                                      <a:schemeClr val="bg1"/>
                                    </a:solidFill>
                                    <a:latin typeface="Cambria Math" panose="02040503050406030204" pitchFamily="18" charset="0"/>
                                    <a:ea typeface="Cambria Math" panose="02040503050406030204" pitchFamily="18" charset="0"/>
                                  </a:rPr>
                                  <m:t>𝑡</m:t>
                                </m:r>
                                <m:r>
                                  <a:rPr lang="en-US" sz="2400" b="0" i="1" baseline="-25000" smtClean="0">
                                    <a:solidFill>
                                      <a:schemeClr val="bg1"/>
                                    </a:solidFill>
                                    <a:latin typeface="Cambria Math" panose="02040503050406030204" pitchFamily="18" charset="0"/>
                                    <a:ea typeface="Cambria Math" panose="02040503050406030204" pitchFamily="18" charset="0"/>
                                  </a:rPr>
                                  <m:t>𝑖</m:t>
                                </m:r>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𝑏</m:t>
                                    </m:r>
                                  </m:e>
                                  <m:sub>
                                    <m:r>
                                      <a:rPr lang="en-US" sz="2400" i="1">
                                        <a:solidFill>
                                          <a:schemeClr val="bg1"/>
                                        </a:solidFill>
                                        <a:latin typeface="Cambria Math" panose="02040503050406030204" pitchFamily="18" charset="0"/>
                                        <a:ea typeface="Cambria Math" panose="02040503050406030204" pitchFamily="18" charset="0"/>
                                      </a:rPr>
                                      <m:t>𝑖</m:t>
                                    </m:r>
                                  </m:sub>
                                </m:sSub>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i="1">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h</m:t>
                                    </m:r>
                                  </m:e>
                                  <m:sub>
                                    <m:r>
                                      <a:rPr lang="en-US" sz="2400" i="1">
                                        <a:solidFill>
                                          <a:schemeClr val="bg1"/>
                                        </a:solidFill>
                                        <a:latin typeface="Cambria Math" panose="02040503050406030204" pitchFamily="18" charset="0"/>
                                        <a:ea typeface="Cambria Math" panose="02040503050406030204" pitchFamily="18" charset="0"/>
                                      </a:rPr>
                                      <m:t>𝑖</m:t>
                                    </m:r>
                                  </m:sub>
                                </m:sSub>
                              </m:e>
                            </m:eqArr>
                          </m:e>
                        </m:d>
                      </m:oMath>
                    </m:oMathPara>
                  </a14:m>
                  <a:endParaRPr lang="en-US" sz="2400" dirty="0">
                    <a:solidFill>
                      <a:schemeClr val="bg1"/>
                    </a:solidFill>
                    <a:latin typeface="Poppins" panose="00000500000000000000" pitchFamily="2" charset="0"/>
                    <a:cs typeface="Poppins" panose="00000500000000000000" pitchFamily="2" charset="0"/>
                  </a:endParaRPr>
                </a:p>
              </p:txBody>
            </p:sp>
          </mc:Choice>
          <mc:Fallback xmlns="">
            <p:sp>
              <p:nvSpPr>
                <p:cNvPr id="27" name="TextBox 26">
                  <a:extLst>
                    <a:ext uri="{FF2B5EF4-FFF2-40B4-BE49-F238E27FC236}">
                      <a16:creationId xmlns:a16="http://schemas.microsoft.com/office/drawing/2014/main" id="{EE7C528E-7EE5-C823-0CD0-C7FB85098E97}"/>
                    </a:ext>
                  </a:extLst>
                </p:cNvPr>
                <p:cNvSpPr txBox="1">
                  <a:spLocks noRot="1" noChangeAspect="1" noMove="1" noResize="1" noEditPoints="1" noAdjustHandles="1" noChangeArrowheads="1" noChangeShapeType="1" noTextEdit="1"/>
                </p:cNvSpPr>
                <p:nvPr/>
              </p:nvSpPr>
              <p:spPr>
                <a:xfrm>
                  <a:off x="6114609" y="1996776"/>
                  <a:ext cx="1522417" cy="916148"/>
                </a:xfrm>
                <a:prstGeom prst="rect">
                  <a:avLst/>
                </a:prstGeom>
                <a:blipFill>
                  <a:blip r:embed="rId7"/>
                  <a:stretch>
                    <a:fillRect/>
                  </a:stretch>
                </a:blipFill>
              </p:spPr>
              <p:txBody>
                <a:bodyPr/>
                <a:lstStyle/>
                <a:p>
                  <a:r>
                    <a:rPr lang="en-US">
                      <a:noFill/>
                    </a:rPr>
                    <a:t> </a:t>
                  </a:r>
                </a:p>
              </p:txBody>
            </p:sp>
          </mc:Fallback>
        </mc:AlternateContent>
      </p:grpSp>
      <p:grpSp>
        <p:nvGrpSpPr>
          <p:cNvPr id="28" name="Group 27">
            <a:extLst>
              <a:ext uri="{FF2B5EF4-FFF2-40B4-BE49-F238E27FC236}">
                <a16:creationId xmlns:a16="http://schemas.microsoft.com/office/drawing/2014/main" id="{7AC5CECB-D8AB-A673-E3E8-7B2017A7C0B0}"/>
              </a:ext>
            </a:extLst>
          </p:cNvPr>
          <p:cNvGrpSpPr/>
          <p:nvPr/>
        </p:nvGrpSpPr>
        <p:grpSpPr>
          <a:xfrm>
            <a:off x="7833579" y="7080493"/>
            <a:ext cx="6674832" cy="916148"/>
            <a:chOff x="3200293" y="3342125"/>
            <a:chExt cx="4745272" cy="916148"/>
          </a:xfrm>
        </p:grpSpPr>
        <p:sp>
          <p:nvSpPr>
            <p:cNvPr id="29" name="TextBox 28">
              <a:extLst>
                <a:ext uri="{FF2B5EF4-FFF2-40B4-BE49-F238E27FC236}">
                  <a16:creationId xmlns:a16="http://schemas.microsoft.com/office/drawing/2014/main" id="{9EC86FDE-6C4D-6395-9840-E7867E4AF76C}"/>
                </a:ext>
              </a:extLst>
            </p:cNvPr>
            <p:cNvSpPr txBox="1"/>
            <p:nvPr/>
          </p:nvSpPr>
          <p:spPr>
            <a:xfrm>
              <a:off x="3200293" y="3564109"/>
              <a:ext cx="4745272" cy="472181"/>
            </a:xfrm>
            <a:prstGeom prst="rect">
              <a:avLst/>
            </a:prstGeom>
            <a:noFill/>
          </p:spPr>
          <p:txBody>
            <a:bodyPr wrap="square">
              <a:spAutoFit/>
            </a:bodyPr>
            <a:lstStyle/>
            <a:p>
              <a:pPr marR="1141730" lvl="0" fontAlgn="base">
                <a:lnSpc>
                  <a:spcPct val="106000"/>
                </a:lnSpc>
                <a:spcBef>
                  <a:spcPts val="0"/>
                </a:spcBef>
                <a:spcAft>
                  <a:spcPts val="35"/>
                </a:spcAft>
                <a:buClr>
                  <a:srgbClr val="000000"/>
                </a:buClr>
                <a:buSzPts val="1000"/>
              </a:pPr>
              <a:r>
                <a:rPr lang="en-US" sz="2400" u="none" strike="noStrike" dirty="0">
                  <a:solidFill>
                    <a:schemeClr val="bg1"/>
                  </a:solidFill>
                  <a:effectLst/>
                  <a:uFill>
                    <a:solidFill>
                      <a:srgbClr val="000000"/>
                    </a:solidFill>
                  </a:uFill>
                  <a:latin typeface="Poppins" panose="00000500000000000000" pitchFamily="2" charset="0"/>
                  <a:ea typeface="Cambria" panose="02040503050406030204" pitchFamily="18" charset="0"/>
                  <a:cs typeface="Poppins" panose="00000500000000000000" pitchFamily="2" charset="0"/>
                </a:rPr>
                <a:t>if item </a:t>
              </a:r>
              <a:r>
                <a:rPr lang="en-US" sz="2400" u="none" strike="noStrike" dirty="0" err="1">
                  <a:solidFill>
                    <a:schemeClr val="bg1"/>
                  </a:solidFill>
                  <a:effectLst/>
                  <a:uFill>
                    <a:solidFill>
                      <a:srgbClr val="000000"/>
                    </a:solidFill>
                  </a:uFill>
                  <a:latin typeface="Poppins" panose="00000500000000000000" pitchFamily="2" charset="0"/>
                  <a:ea typeface="Cambria" panose="02040503050406030204" pitchFamily="18" charset="0"/>
                  <a:cs typeface="Poppins" panose="00000500000000000000" pitchFamily="2" charset="0"/>
                </a:rPr>
                <a:t>i</a:t>
              </a:r>
              <a:r>
                <a:rPr lang="en-US" sz="2400" u="none" strike="noStrike" dirty="0">
                  <a:solidFill>
                    <a:schemeClr val="bg1"/>
                  </a:solidFill>
                  <a:effectLst/>
                  <a:uFill>
                    <a:solidFill>
                      <a:srgbClr val="000000"/>
                    </a:solidFill>
                  </a:uFill>
                  <a:latin typeface="Poppins" panose="00000500000000000000" pitchFamily="2" charset="0"/>
                  <a:ea typeface="Cambria" panose="02040503050406030204" pitchFamily="18" charset="0"/>
                  <a:cs typeface="Poppins" panose="00000500000000000000" pitchFamily="2" charset="0"/>
                </a:rPr>
                <a:t> rotated: </a:t>
              </a:r>
              <a:r>
                <a:rPr lang="en-US" sz="2400" b="1" i="1" u="none" strike="noStrike" dirty="0">
                  <a:solidFill>
                    <a:schemeClr val="bg1"/>
                  </a:solidFill>
                  <a:effectLst/>
                  <a:uFill>
                    <a:solidFill>
                      <a:srgbClr val="000000"/>
                    </a:solidFill>
                  </a:uFill>
                  <a:latin typeface="Poppins" panose="00000500000000000000" pitchFamily="2" charset="0"/>
                  <a:ea typeface="Cambria Math" panose="02040503050406030204" pitchFamily="18" charset="0"/>
                  <a:cs typeface="Poppins" panose="00000500000000000000" pitchFamily="2" charset="0"/>
                </a:rPr>
                <a:t>R</a:t>
              </a:r>
              <a:r>
                <a:rPr lang="en-US" sz="2400" b="1" i="1" u="none" strike="noStrike" baseline="-25000" dirty="0">
                  <a:solidFill>
                    <a:schemeClr val="bg1"/>
                  </a:solidFill>
                  <a:effectLst/>
                  <a:uFill>
                    <a:solidFill>
                      <a:srgbClr val="000000"/>
                    </a:solidFill>
                  </a:uFill>
                  <a:latin typeface="Poppins" panose="00000500000000000000" pitchFamily="2" charset="0"/>
                  <a:ea typeface="Cambria Math" panose="02040503050406030204" pitchFamily="18" charset="0"/>
                  <a:cs typeface="Poppins" panose="00000500000000000000" pitchFamily="2" charset="0"/>
                </a:rPr>
                <a:t>i  </a:t>
              </a:r>
              <a:r>
                <a:rPr lang="en-US" sz="2400" b="1" u="none" strike="noStrike" dirty="0">
                  <a:solidFill>
                    <a:schemeClr val="bg1"/>
                  </a:solidFill>
                  <a:effectLst/>
                  <a:uFill>
                    <a:solidFill>
                      <a:srgbClr val="000000"/>
                    </a:solidFill>
                  </a:uFill>
                  <a:latin typeface="Poppins" panose="00000500000000000000" pitchFamily="2" charset="0"/>
                  <a:ea typeface="Cambria Math" panose="02040503050406030204" pitchFamily="18" charset="0"/>
                  <a:cs typeface="Poppins" panose="00000500000000000000" pitchFamily="2" charset="0"/>
                </a:rPr>
                <a:t>= 1</a:t>
              </a:r>
            </a:p>
          </p:txBody>
        </p: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C2FCA3EA-CC58-B4F8-0A89-FB031326C19F}"/>
                    </a:ext>
                  </a:extLst>
                </p:cNvPr>
                <p:cNvSpPr txBox="1"/>
                <p:nvPr/>
              </p:nvSpPr>
              <p:spPr>
                <a:xfrm>
                  <a:off x="5658190" y="3342125"/>
                  <a:ext cx="1522417" cy="9161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400" i="1" smtClean="0">
                            <a:solidFill>
                              <a:schemeClr val="bg1"/>
                            </a:solidFill>
                            <a:latin typeface="Cambria Math" panose="02040503050406030204" pitchFamily="18" charset="0"/>
                            <a:ea typeface="Cambria Math" panose="02040503050406030204" pitchFamily="18" charset="0"/>
                          </a:rPr>
                          <m:t>→</m:t>
                        </m:r>
                        <m:d>
                          <m:dPr>
                            <m:begChr m:val="{"/>
                            <m:endChr m:val=""/>
                            <m:ctrlPr>
                              <a:rPr lang="en-US" sz="2400" i="1" smtClean="0">
                                <a:solidFill>
                                  <a:schemeClr val="bg1"/>
                                </a:solidFill>
                                <a:latin typeface="Cambria Math" panose="02040503050406030204" pitchFamily="18" charset="0"/>
                                <a:ea typeface="Cambria Math" panose="02040503050406030204" pitchFamily="18" charset="0"/>
                              </a:rPr>
                            </m:ctrlPr>
                          </m:dPr>
                          <m:e>
                            <m:eqArr>
                              <m:eqArrPr>
                                <m:ctrlPr>
                                  <a:rPr lang="en-US" sz="2400" i="1" smtClean="0">
                                    <a:solidFill>
                                      <a:schemeClr val="bg1"/>
                                    </a:solidFill>
                                    <a:latin typeface="Cambria Math" panose="02040503050406030204" pitchFamily="18" charset="0"/>
                                    <a:ea typeface="Cambria Math" panose="02040503050406030204" pitchFamily="18" charset="0"/>
                                  </a:rPr>
                                </m:ctrlPr>
                              </m:eqArrPr>
                              <m:e>
                                <m:r>
                                  <a:rPr lang="en-US" sz="2400" b="0" i="1" smtClean="0">
                                    <a:solidFill>
                                      <a:schemeClr val="bg1"/>
                                    </a:solidFill>
                                    <a:latin typeface="Cambria Math" panose="02040503050406030204" pitchFamily="18" charset="0"/>
                                    <a:ea typeface="Cambria Math" panose="02040503050406030204" pitchFamily="18" charset="0"/>
                                  </a:rPr>
                                  <m:t>𝑟</m:t>
                                </m:r>
                                <m:r>
                                  <a:rPr lang="en-US" sz="2400" b="0" i="1" baseline="-25000" smtClean="0">
                                    <a:solidFill>
                                      <a:schemeClr val="bg1"/>
                                    </a:solidFill>
                                    <a:latin typeface="Cambria Math" panose="02040503050406030204" pitchFamily="18" charset="0"/>
                                    <a:ea typeface="Cambria Math" panose="02040503050406030204" pitchFamily="18" charset="0"/>
                                  </a:rPr>
                                  <m:t>𝑖</m:t>
                                </m:r>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𝑙</m:t>
                                    </m:r>
                                  </m:e>
                                  <m:sub>
                                    <m:r>
                                      <a:rPr lang="en-US" sz="2400" b="0" i="1" smtClean="0">
                                        <a:solidFill>
                                          <a:schemeClr val="bg1"/>
                                        </a:solidFill>
                                        <a:latin typeface="Cambria Math" panose="02040503050406030204" pitchFamily="18" charset="0"/>
                                        <a:ea typeface="Cambria Math" panose="02040503050406030204" pitchFamily="18" charset="0"/>
                                      </a:rPr>
                                      <m:t>𝑖</m:t>
                                    </m:r>
                                  </m:sub>
                                </m:sSub>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i="1">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h</m:t>
                                    </m:r>
                                  </m:e>
                                  <m:sub>
                                    <m:r>
                                      <a:rPr lang="en-US" sz="2400" i="1">
                                        <a:solidFill>
                                          <a:schemeClr val="bg1"/>
                                        </a:solidFill>
                                        <a:latin typeface="Cambria Math" panose="02040503050406030204" pitchFamily="18" charset="0"/>
                                        <a:ea typeface="Cambria Math" panose="02040503050406030204" pitchFamily="18" charset="0"/>
                                      </a:rPr>
                                      <m:t>𝑖</m:t>
                                    </m:r>
                                  </m:sub>
                                </m:sSub>
                              </m:e>
                              <m:e>
                                <m:r>
                                  <a:rPr lang="en-US" sz="2400" b="0" i="1" smtClean="0">
                                    <a:solidFill>
                                      <a:schemeClr val="bg1"/>
                                    </a:solidFill>
                                    <a:latin typeface="Cambria Math" panose="02040503050406030204" pitchFamily="18" charset="0"/>
                                    <a:ea typeface="Cambria Math" panose="02040503050406030204" pitchFamily="18" charset="0"/>
                                  </a:rPr>
                                  <m:t>𝑡</m:t>
                                </m:r>
                                <m:r>
                                  <a:rPr lang="en-US" sz="2400" b="0" i="1" baseline="-25000" smtClean="0">
                                    <a:solidFill>
                                      <a:schemeClr val="bg1"/>
                                    </a:solidFill>
                                    <a:latin typeface="Cambria Math" panose="02040503050406030204" pitchFamily="18" charset="0"/>
                                    <a:ea typeface="Cambria Math" panose="02040503050406030204" pitchFamily="18" charset="0"/>
                                  </a:rPr>
                                  <m:t>𝑖</m:t>
                                </m:r>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𝑏</m:t>
                                    </m:r>
                                  </m:e>
                                  <m:sub>
                                    <m:r>
                                      <a:rPr lang="en-US" sz="2400" i="1">
                                        <a:solidFill>
                                          <a:schemeClr val="bg1"/>
                                        </a:solidFill>
                                        <a:latin typeface="Cambria Math" panose="02040503050406030204" pitchFamily="18" charset="0"/>
                                        <a:ea typeface="Cambria Math" panose="02040503050406030204" pitchFamily="18" charset="0"/>
                                      </a:rPr>
                                      <m:t>𝑖</m:t>
                                    </m:r>
                                  </m:sub>
                                </m:sSub>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i="1">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𝑤</m:t>
                                    </m:r>
                                  </m:e>
                                  <m:sub>
                                    <m:r>
                                      <a:rPr lang="en-US" sz="2400" i="1">
                                        <a:solidFill>
                                          <a:schemeClr val="bg1"/>
                                        </a:solidFill>
                                        <a:latin typeface="Cambria Math" panose="02040503050406030204" pitchFamily="18" charset="0"/>
                                        <a:ea typeface="Cambria Math" panose="02040503050406030204" pitchFamily="18" charset="0"/>
                                      </a:rPr>
                                      <m:t>𝑖</m:t>
                                    </m:r>
                                  </m:sub>
                                </m:sSub>
                              </m:e>
                            </m:eqArr>
                          </m:e>
                        </m:d>
                      </m:oMath>
                    </m:oMathPara>
                  </a14:m>
                  <a:endParaRPr lang="en-US" sz="2400" dirty="0">
                    <a:solidFill>
                      <a:schemeClr val="bg1"/>
                    </a:solidFill>
                    <a:latin typeface="Poppins" panose="00000500000000000000" pitchFamily="2" charset="0"/>
                    <a:cs typeface="Poppins" panose="00000500000000000000" pitchFamily="2" charset="0"/>
                  </a:endParaRPr>
                </a:p>
              </p:txBody>
            </p:sp>
          </mc:Choice>
          <mc:Fallback xmlns="">
            <p:sp>
              <p:nvSpPr>
                <p:cNvPr id="30" name="TextBox 29">
                  <a:extLst>
                    <a:ext uri="{FF2B5EF4-FFF2-40B4-BE49-F238E27FC236}">
                      <a16:creationId xmlns:a16="http://schemas.microsoft.com/office/drawing/2014/main" id="{C2FCA3EA-CC58-B4F8-0A89-FB031326C19F}"/>
                    </a:ext>
                  </a:extLst>
                </p:cNvPr>
                <p:cNvSpPr txBox="1">
                  <a:spLocks noRot="1" noChangeAspect="1" noMove="1" noResize="1" noEditPoints="1" noAdjustHandles="1" noChangeArrowheads="1" noChangeShapeType="1" noTextEdit="1"/>
                </p:cNvSpPr>
                <p:nvPr/>
              </p:nvSpPr>
              <p:spPr>
                <a:xfrm>
                  <a:off x="5658190" y="3342125"/>
                  <a:ext cx="1522417" cy="916148"/>
                </a:xfrm>
                <a:prstGeom prst="rect">
                  <a:avLst/>
                </a:prstGeom>
                <a:blipFill>
                  <a:blip r:embed="rId8"/>
                  <a:stretch>
                    <a:fillRect/>
                  </a:stretch>
                </a:blipFill>
              </p:spPr>
              <p:txBody>
                <a:bodyPr/>
                <a:lstStyle/>
                <a:p>
                  <a:r>
                    <a:rPr lang="en-US">
                      <a:noFill/>
                    </a:rPr>
                    <a:t> </a:t>
                  </a:r>
                </a:p>
              </p:txBody>
            </p:sp>
          </mc:Fallback>
        </mc:AlternateContent>
      </p:grpSp>
      <p:cxnSp>
        <p:nvCxnSpPr>
          <p:cNvPr id="31" name="Straight Connector 30">
            <a:extLst>
              <a:ext uri="{FF2B5EF4-FFF2-40B4-BE49-F238E27FC236}">
                <a16:creationId xmlns:a16="http://schemas.microsoft.com/office/drawing/2014/main" id="{B733AAEF-2863-B8F4-DF44-F209258CEF21}"/>
              </a:ext>
            </a:extLst>
          </p:cNvPr>
          <p:cNvCxnSpPr>
            <a:cxnSpLocks/>
          </p:cNvCxnSpPr>
          <p:nvPr/>
        </p:nvCxnSpPr>
        <p:spPr>
          <a:xfrm>
            <a:off x="11111075" y="6452503"/>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7B70A5EB-CBC4-7006-2B51-47FE897491E2}"/>
              </a:ext>
            </a:extLst>
          </p:cNvPr>
          <p:cNvGrpSpPr/>
          <p:nvPr/>
        </p:nvGrpSpPr>
        <p:grpSpPr>
          <a:xfrm>
            <a:off x="1255609" y="5052653"/>
            <a:ext cx="5297591" cy="3641581"/>
            <a:chOff x="5938928" y="2178200"/>
            <a:chExt cx="2901969" cy="1982032"/>
          </a:xfrm>
        </p:grpSpPr>
        <p:grpSp>
          <p:nvGrpSpPr>
            <p:cNvPr id="33" name="Group 32">
              <a:extLst>
                <a:ext uri="{FF2B5EF4-FFF2-40B4-BE49-F238E27FC236}">
                  <a16:creationId xmlns:a16="http://schemas.microsoft.com/office/drawing/2014/main" id="{5750CF0F-5B61-01C8-157D-D4D43EFAC70A}"/>
                </a:ext>
              </a:extLst>
            </p:cNvPr>
            <p:cNvGrpSpPr/>
            <p:nvPr/>
          </p:nvGrpSpPr>
          <p:grpSpPr>
            <a:xfrm>
              <a:off x="6248540" y="2213382"/>
              <a:ext cx="2592357" cy="1596470"/>
              <a:chOff x="6556404" y="1584411"/>
              <a:chExt cx="1892269" cy="1210733"/>
            </a:xfrm>
          </p:grpSpPr>
          <p:cxnSp>
            <p:nvCxnSpPr>
              <p:cNvPr id="38" name="Straight Connector 37">
                <a:extLst>
                  <a:ext uri="{FF2B5EF4-FFF2-40B4-BE49-F238E27FC236}">
                    <a16:creationId xmlns:a16="http://schemas.microsoft.com/office/drawing/2014/main" id="{4AFF795A-644D-EF4E-D869-59EA0C73ADEA}"/>
                  </a:ext>
                </a:extLst>
              </p:cNvPr>
              <p:cNvCxnSpPr>
                <a:cxnSpLocks/>
              </p:cNvCxnSpPr>
              <p:nvPr/>
            </p:nvCxnSpPr>
            <p:spPr>
              <a:xfrm>
                <a:off x="6556404" y="1584411"/>
                <a:ext cx="0" cy="1210733"/>
              </a:xfrm>
              <a:prstGeom prst="line">
                <a:avLst/>
              </a:prstGeom>
              <a:ln w="25400">
                <a:solidFill>
                  <a:schemeClr val="bg1"/>
                </a:solidFill>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6AB9DBE3-0A7B-7D0E-2C5E-D4EC2C011494}"/>
                  </a:ext>
                </a:extLst>
              </p:cNvPr>
              <p:cNvCxnSpPr>
                <a:cxnSpLocks/>
              </p:cNvCxnSpPr>
              <p:nvPr/>
            </p:nvCxnSpPr>
            <p:spPr>
              <a:xfrm>
                <a:off x="6556404" y="2792140"/>
                <a:ext cx="1892269"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220F0E7C-361D-C567-F1BC-3C322960AEB7}"/>
                  </a:ext>
                </a:extLst>
              </p:cNvPr>
              <p:cNvSpPr/>
              <p:nvPr/>
            </p:nvSpPr>
            <p:spPr>
              <a:xfrm>
                <a:off x="6966808" y="2189798"/>
                <a:ext cx="944034" cy="423333"/>
              </a:xfrm>
              <a:prstGeom prst="rect">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793315BC-7B87-6EE3-5166-24A89CC01906}"/>
                  </a:ext>
                </a:extLst>
              </p:cNvPr>
              <p:cNvSpPr/>
              <p:nvPr/>
            </p:nvSpPr>
            <p:spPr>
              <a:xfrm rot="16200000">
                <a:off x="6706458" y="1929447"/>
                <a:ext cx="944034" cy="42333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Arrow: Bent 41">
                <a:extLst>
                  <a:ext uri="{FF2B5EF4-FFF2-40B4-BE49-F238E27FC236}">
                    <a16:creationId xmlns:a16="http://schemas.microsoft.com/office/drawing/2014/main" id="{1E7F71F1-E922-43C3-8251-6244895E468D}"/>
                  </a:ext>
                </a:extLst>
              </p:cNvPr>
              <p:cNvSpPr/>
              <p:nvPr/>
            </p:nvSpPr>
            <p:spPr>
              <a:xfrm rot="5400000">
                <a:off x="7516627" y="1801182"/>
                <a:ext cx="267730" cy="247650"/>
              </a:xfrm>
              <a:prstGeom prst="bentArrow">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536D5750-DDAD-5EBA-736C-B8870D5E91EF}"/>
                    </a:ext>
                  </a:extLst>
                </p:cNvPr>
                <p:cNvSpPr txBox="1"/>
                <p:nvPr/>
              </p:nvSpPr>
              <p:spPr>
                <a:xfrm>
                  <a:off x="6628749" y="3852455"/>
                  <a:ext cx="364066" cy="307777"/>
                </a:xfrm>
                <a:prstGeom prst="rect">
                  <a:avLst/>
                </a:prstGeom>
                <a:noFill/>
                <a:ln>
                  <a:noFill/>
                </a:ln>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ea typeface="Cambria Math" panose="02040503050406030204" pitchFamily="18" charset="0"/>
                          </a:rPr>
                          <m:t>𝑙</m:t>
                        </m:r>
                        <m:r>
                          <a:rPr lang="en-US" b="0" i="1" baseline="-25000" smtClean="0">
                            <a:solidFill>
                              <a:schemeClr val="bg1"/>
                            </a:solidFill>
                            <a:latin typeface="Cambria Math" panose="02040503050406030204" pitchFamily="18" charset="0"/>
                            <a:ea typeface="Cambria Math" panose="02040503050406030204" pitchFamily="18" charset="0"/>
                          </a:rPr>
                          <m:t>𝑖</m:t>
                        </m:r>
                      </m:oMath>
                    </m:oMathPara>
                  </a14:m>
                  <a:endParaRPr lang="en-US" dirty="0"/>
                </a:p>
              </p:txBody>
            </p:sp>
          </mc:Choice>
          <mc:Fallback xmlns="">
            <p:sp>
              <p:nvSpPr>
                <p:cNvPr id="34" name="TextBox 33">
                  <a:extLst>
                    <a:ext uri="{FF2B5EF4-FFF2-40B4-BE49-F238E27FC236}">
                      <a16:creationId xmlns:a16="http://schemas.microsoft.com/office/drawing/2014/main" id="{536D5750-DDAD-5EBA-736C-B8870D5E91EF}"/>
                    </a:ext>
                  </a:extLst>
                </p:cNvPr>
                <p:cNvSpPr txBox="1">
                  <a:spLocks noRot="1" noChangeAspect="1" noMove="1" noResize="1" noEditPoints="1" noAdjustHandles="1" noChangeArrowheads="1" noChangeShapeType="1" noTextEdit="1"/>
                </p:cNvSpPr>
                <p:nvPr/>
              </p:nvSpPr>
              <p:spPr>
                <a:xfrm>
                  <a:off x="6628749" y="3852455"/>
                  <a:ext cx="364066" cy="307777"/>
                </a:xfrm>
                <a:prstGeom prst="rect">
                  <a:avLst/>
                </a:prstGeom>
                <a:blipFill>
                  <a:blip r:embed="rId9"/>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77A26B22-77D6-E5BE-FF1F-D7D4AC5D736C}"/>
                    </a:ext>
                  </a:extLst>
                </p:cNvPr>
                <p:cNvSpPr txBox="1"/>
                <p:nvPr/>
              </p:nvSpPr>
              <p:spPr>
                <a:xfrm>
                  <a:off x="7207408" y="3852455"/>
                  <a:ext cx="363497" cy="307777"/>
                </a:xfrm>
                <a:prstGeom prst="rect">
                  <a:avLst/>
                </a:prstGeom>
                <a:noFill/>
                <a:ln>
                  <a:noFill/>
                </a:ln>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ea typeface="Cambria Math" panose="02040503050406030204" pitchFamily="18" charset="0"/>
                          </a:rPr>
                          <m:t>𝑟</m:t>
                        </m:r>
                        <m:r>
                          <a:rPr lang="en-US" b="0" i="1" baseline="-25000" smtClean="0">
                            <a:solidFill>
                              <a:schemeClr val="bg1"/>
                            </a:solidFill>
                            <a:latin typeface="Cambria Math" panose="02040503050406030204" pitchFamily="18" charset="0"/>
                            <a:ea typeface="Cambria Math" panose="02040503050406030204" pitchFamily="18" charset="0"/>
                          </a:rPr>
                          <m:t>𝑖</m:t>
                        </m:r>
                      </m:oMath>
                    </m:oMathPara>
                  </a14:m>
                  <a:endParaRPr lang="en-US" dirty="0"/>
                </a:p>
              </p:txBody>
            </p:sp>
          </mc:Choice>
          <mc:Fallback xmlns="">
            <p:sp>
              <p:nvSpPr>
                <p:cNvPr id="35" name="TextBox 34">
                  <a:extLst>
                    <a:ext uri="{FF2B5EF4-FFF2-40B4-BE49-F238E27FC236}">
                      <a16:creationId xmlns:a16="http://schemas.microsoft.com/office/drawing/2014/main" id="{77A26B22-77D6-E5BE-FF1F-D7D4AC5D736C}"/>
                    </a:ext>
                  </a:extLst>
                </p:cNvPr>
                <p:cNvSpPr txBox="1">
                  <a:spLocks noRot="1" noChangeAspect="1" noMove="1" noResize="1" noEditPoints="1" noAdjustHandles="1" noChangeArrowheads="1" noChangeShapeType="1" noTextEdit="1"/>
                </p:cNvSpPr>
                <p:nvPr/>
              </p:nvSpPr>
              <p:spPr>
                <a:xfrm>
                  <a:off x="7207408" y="3852455"/>
                  <a:ext cx="363497" cy="307777"/>
                </a:xfrm>
                <a:prstGeom prst="rect">
                  <a:avLst/>
                </a:prstGeom>
                <a:blipFill>
                  <a:blip r:embed="rId10"/>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ACE6576B-8C91-87DB-61CD-46D0A970B901}"/>
                    </a:ext>
                  </a:extLst>
                </p:cNvPr>
                <p:cNvSpPr txBox="1"/>
                <p:nvPr/>
              </p:nvSpPr>
              <p:spPr>
                <a:xfrm>
                  <a:off x="5938928" y="2178200"/>
                  <a:ext cx="349070" cy="307777"/>
                </a:xfrm>
                <a:prstGeom prst="rect">
                  <a:avLst/>
                </a:prstGeom>
                <a:noFill/>
                <a:ln>
                  <a:noFill/>
                </a:ln>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ea typeface="Cambria Math" panose="02040503050406030204" pitchFamily="18" charset="0"/>
                          </a:rPr>
                          <m:t>𝑡</m:t>
                        </m:r>
                        <m:r>
                          <a:rPr lang="en-US" b="0" i="1" baseline="-25000" smtClean="0">
                            <a:solidFill>
                              <a:schemeClr val="bg1"/>
                            </a:solidFill>
                            <a:latin typeface="Cambria Math" panose="02040503050406030204" pitchFamily="18" charset="0"/>
                            <a:ea typeface="Cambria Math" panose="02040503050406030204" pitchFamily="18" charset="0"/>
                          </a:rPr>
                          <m:t>𝑖</m:t>
                        </m:r>
                      </m:oMath>
                    </m:oMathPara>
                  </a14:m>
                  <a:endParaRPr lang="en-US" dirty="0"/>
                </a:p>
              </p:txBody>
            </p:sp>
          </mc:Choice>
          <mc:Fallback xmlns="">
            <p:sp>
              <p:nvSpPr>
                <p:cNvPr id="36" name="TextBox 35">
                  <a:extLst>
                    <a:ext uri="{FF2B5EF4-FFF2-40B4-BE49-F238E27FC236}">
                      <a16:creationId xmlns:a16="http://schemas.microsoft.com/office/drawing/2014/main" id="{ACE6576B-8C91-87DB-61CD-46D0A970B901}"/>
                    </a:ext>
                  </a:extLst>
                </p:cNvPr>
                <p:cNvSpPr txBox="1">
                  <a:spLocks noRot="1" noChangeAspect="1" noMove="1" noResize="1" noEditPoints="1" noAdjustHandles="1" noChangeArrowheads="1" noChangeShapeType="1" noTextEdit="1"/>
                </p:cNvSpPr>
                <p:nvPr/>
              </p:nvSpPr>
              <p:spPr>
                <a:xfrm>
                  <a:off x="5938928" y="2178200"/>
                  <a:ext cx="349070" cy="307777"/>
                </a:xfrm>
                <a:prstGeom prst="rect">
                  <a:avLst/>
                </a:prstGeom>
                <a:blipFill>
                  <a:blip r:embed="rId11"/>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A6B889C8-58E4-29D1-C561-66D9AADCED53}"/>
                    </a:ext>
                  </a:extLst>
                </p:cNvPr>
                <p:cNvSpPr txBox="1"/>
                <p:nvPr/>
              </p:nvSpPr>
              <p:spPr>
                <a:xfrm>
                  <a:off x="5938928" y="3377340"/>
                  <a:ext cx="349068" cy="307777"/>
                </a:xfrm>
                <a:prstGeom prst="rect">
                  <a:avLst/>
                </a:prstGeom>
                <a:noFill/>
                <a:ln>
                  <a:noFill/>
                </a:ln>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ea typeface="Cambria Math" panose="02040503050406030204" pitchFamily="18" charset="0"/>
                          </a:rPr>
                          <m:t>𝑏</m:t>
                        </m:r>
                        <m:r>
                          <a:rPr lang="en-US" b="0" i="1" baseline="-25000" smtClean="0">
                            <a:solidFill>
                              <a:schemeClr val="bg1"/>
                            </a:solidFill>
                            <a:latin typeface="Cambria Math" panose="02040503050406030204" pitchFamily="18" charset="0"/>
                            <a:ea typeface="Cambria Math" panose="02040503050406030204" pitchFamily="18" charset="0"/>
                          </a:rPr>
                          <m:t>𝑖</m:t>
                        </m:r>
                      </m:oMath>
                    </m:oMathPara>
                  </a14:m>
                  <a:endParaRPr lang="en-US" dirty="0"/>
                </a:p>
              </p:txBody>
            </p:sp>
          </mc:Choice>
          <mc:Fallback xmlns="">
            <p:sp>
              <p:nvSpPr>
                <p:cNvPr id="37" name="TextBox 36">
                  <a:extLst>
                    <a:ext uri="{FF2B5EF4-FFF2-40B4-BE49-F238E27FC236}">
                      <a16:creationId xmlns:a16="http://schemas.microsoft.com/office/drawing/2014/main" id="{A6B889C8-58E4-29D1-C561-66D9AADCED53}"/>
                    </a:ext>
                  </a:extLst>
                </p:cNvPr>
                <p:cNvSpPr txBox="1">
                  <a:spLocks noRot="1" noChangeAspect="1" noMove="1" noResize="1" noEditPoints="1" noAdjustHandles="1" noChangeArrowheads="1" noChangeShapeType="1" noTextEdit="1"/>
                </p:cNvSpPr>
                <p:nvPr/>
              </p:nvSpPr>
              <p:spPr>
                <a:xfrm>
                  <a:off x="5938928" y="3377340"/>
                  <a:ext cx="349068" cy="307777"/>
                </a:xfrm>
                <a:prstGeom prst="rect">
                  <a:avLst/>
                </a:prstGeom>
                <a:blipFill>
                  <a:blip r:embed="rId12"/>
                  <a:stretch>
                    <a:fillRect/>
                  </a:stretch>
                </a:blipFill>
                <a:ln>
                  <a:noFill/>
                </a:ln>
              </p:spPr>
              <p:txBody>
                <a:bodyPr/>
                <a:lstStyle/>
                <a:p>
                  <a:r>
                    <a:rPr lang="en-US">
                      <a:noFill/>
                    </a:rPr>
                    <a:t> </a:t>
                  </a:r>
                </a:p>
              </p:txBody>
            </p:sp>
          </mc:Fallback>
        </mc:AlternateContent>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nodeType="with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fade">
                                      <p:cBhvr>
                                        <p:cTn id="3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2" grpId="0"/>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31" name="Group 7">
            <a:extLst>
              <a:ext uri="{FF2B5EF4-FFF2-40B4-BE49-F238E27FC236}">
                <a16:creationId xmlns:a16="http://schemas.microsoft.com/office/drawing/2014/main" id="{7942D22A-ED40-C64D-6A69-7FBA5B73FB68}"/>
              </a:ext>
            </a:extLst>
          </p:cNvPr>
          <p:cNvGrpSpPr/>
          <p:nvPr/>
        </p:nvGrpSpPr>
        <p:grpSpPr>
          <a:xfrm>
            <a:off x="11185415" y="1834824"/>
            <a:ext cx="6301476" cy="7690457"/>
            <a:chOff x="0" y="0"/>
            <a:chExt cx="1659648" cy="1556868"/>
          </a:xfrm>
        </p:grpSpPr>
        <p:sp>
          <p:nvSpPr>
            <p:cNvPr id="32" name="Freeform 8">
              <a:extLst>
                <a:ext uri="{FF2B5EF4-FFF2-40B4-BE49-F238E27FC236}">
                  <a16:creationId xmlns:a16="http://schemas.microsoft.com/office/drawing/2014/main" id="{E384A9FF-0DE2-9881-6E1F-9EAF7BADB61B}"/>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33" name="TextBox 9">
              <a:extLst>
                <a:ext uri="{FF2B5EF4-FFF2-40B4-BE49-F238E27FC236}">
                  <a16:creationId xmlns:a16="http://schemas.microsoft.com/office/drawing/2014/main" id="{1E4DF4A5-9E28-33D9-3C8B-A71234509BF6}"/>
                </a:ext>
              </a:extLst>
            </p:cNvPr>
            <p:cNvSpPr txBox="1"/>
            <p:nvPr/>
          </p:nvSpPr>
          <p:spPr>
            <a:xfrm>
              <a:off x="0" y="-66675"/>
              <a:ext cx="1659648" cy="1623543"/>
            </a:xfrm>
            <a:prstGeom prst="rect">
              <a:avLst/>
            </a:prstGeom>
          </p:spPr>
          <p:txBody>
            <a:bodyPr lIns="50800" tIns="50800" rIns="50800" bIns="50800" rtlCol="0" anchor="ctr"/>
            <a:lstStyle/>
            <a:p>
              <a:pPr algn="ctr">
                <a:lnSpc>
                  <a:spcPts val="3151"/>
                </a:lnSpc>
              </a:pPr>
              <a:endParaRPr/>
            </a:p>
          </p:txBody>
        </p:sp>
      </p:grpSp>
      <p:grpSp>
        <p:nvGrpSpPr>
          <p:cNvPr id="34" name="Group 10">
            <a:extLst>
              <a:ext uri="{FF2B5EF4-FFF2-40B4-BE49-F238E27FC236}">
                <a16:creationId xmlns:a16="http://schemas.microsoft.com/office/drawing/2014/main" id="{48137F97-4AC0-5626-7B86-B3BF92D6E6F4}"/>
              </a:ext>
            </a:extLst>
          </p:cNvPr>
          <p:cNvGrpSpPr/>
          <p:nvPr/>
        </p:nvGrpSpPr>
        <p:grpSpPr>
          <a:xfrm>
            <a:off x="801109" y="1834824"/>
            <a:ext cx="9783203" cy="7610516"/>
            <a:chOff x="0" y="0"/>
            <a:chExt cx="2576646" cy="1540685"/>
          </a:xfrm>
        </p:grpSpPr>
        <p:sp>
          <p:nvSpPr>
            <p:cNvPr id="35" name="Freeform 11">
              <a:extLst>
                <a:ext uri="{FF2B5EF4-FFF2-40B4-BE49-F238E27FC236}">
                  <a16:creationId xmlns:a16="http://schemas.microsoft.com/office/drawing/2014/main" id="{F0EA24ED-CF4E-2CCD-42E2-9A308B2D6D5C}"/>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36" name="TextBox 12">
              <a:extLst>
                <a:ext uri="{FF2B5EF4-FFF2-40B4-BE49-F238E27FC236}">
                  <a16:creationId xmlns:a16="http://schemas.microsoft.com/office/drawing/2014/main" id="{CCD4317D-EF42-BA94-3384-9552698CD47A}"/>
                </a:ext>
              </a:extLst>
            </p:cNvPr>
            <p:cNvSpPr txBox="1"/>
            <p:nvPr/>
          </p:nvSpPr>
          <p:spPr>
            <a:xfrm>
              <a:off x="0" y="-66675"/>
              <a:ext cx="2576646" cy="1607360"/>
            </a:xfrm>
            <a:prstGeom prst="rect">
              <a:avLst/>
            </a:prstGeom>
          </p:spPr>
          <p:txBody>
            <a:bodyPr lIns="50800" tIns="50800" rIns="50800" bIns="50800" rtlCol="0" anchor="ctr"/>
            <a:lstStyle/>
            <a:p>
              <a:pPr algn="ctr">
                <a:lnSpc>
                  <a:spcPts val="3151"/>
                </a:lnSpc>
              </a:pPr>
              <a:endParaRPr/>
            </a:p>
          </p:txBody>
        </p:sp>
      </p:grpSp>
      <p:sp>
        <p:nvSpPr>
          <p:cNvPr id="2" name="Freeform 2"/>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9144000" y="841660"/>
            <a:ext cx="1662550"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Home</a:t>
            </a:r>
          </a:p>
        </p:txBody>
      </p:sp>
      <p:sp>
        <p:nvSpPr>
          <p:cNvPr id="4" name="TextBox 4"/>
          <p:cNvSpPr txBox="1"/>
          <p:nvPr/>
        </p:nvSpPr>
        <p:spPr>
          <a:xfrm>
            <a:off x="11408122" y="843874"/>
            <a:ext cx="1907082" cy="409541"/>
          </a:xfrm>
          <a:prstGeom prst="rect">
            <a:avLst/>
          </a:prstGeom>
        </p:spPr>
        <p:txBody>
          <a:bodyPr lIns="0" tIns="0" rIns="0" bIns="0" rtlCol="0" anchor="t">
            <a:spAutoFit/>
          </a:bodyPr>
          <a:lstStyle/>
          <a:p>
            <a:pPr marL="0" lvl="0" indent="0" algn="ctr">
              <a:lnSpc>
                <a:spcPts val="3151"/>
              </a:lnSpc>
              <a:spcBef>
                <a:spcPct val="0"/>
              </a:spcBef>
            </a:pPr>
            <a:r>
              <a:rPr lang="en-US" sz="2251">
                <a:solidFill>
                  <a:srgbClr val="FFFFFF"/>
                </a:solidFill>
                <a:latin typeface="Poppins"/>
                <a:ea typeface="Poppins"/>
                <a:cs typeface="Poppins"/>
                <a:sym typeface="Poppins"/>
              </a:rPr>
              <a:t>About</a:t>
            </a:r>
          </a:p>
        </p:txBody>
      </p:sp>
      <p:sp>
        <p:nvSpPr>
          <p:cNvPr id="5" name="TextBox 5"/>
          <p:cNvSpPr txBox="1"/>
          <p:nvPr/>
        </p:nvSpPr>
        <p:spPr>
          <a:xfrm>
            <a:off x="13726729" y="819695"/>
            <a:ext cx="1916881" cy="409541"/>
          </a:xfrm>
          <a:prstGeom prst="rect">
            <a:avLst/>
          </a:prstGeom>
        </p:spPr>
        <p:txBody>
          <a:bodyPr lIns="0" tIns="0" rIns="0" bIns="0" rtlCol="0" anchor="t">
            <a:spAutoFit/>
          </a:bodyPr>
          <a:lstStyle/>
          <a:p>
            <a:pPr marL="0" lvl="0" indent="0" algn="ctr">
              <a:lnSpc>
                <a:spcPts val="3151"/>
              </a:lnSpc>
              <a:spcBef>
                <a:spcPct val="0"/>
              </a:spcBef>
            </a:pPr>
            <a:r>
              <a:rPr lang="en-US" sz="2251" b="1">
                <a:solidFill>
                  <a:srgbClr val="FFFFFF"/>
                </a:solidFill>
                <a:latin typeface="Poppins Bold"/>
                <a:ea typeface="Poppins Bold"/>
                <a:cs typeface="Poppins Bold"/>
                <a:sym typeface="Poppins Bold"/>
              </a:rPr>
              <a:t>Content</a:t>
            </a:r>
          </a:p>
        </p:txBody>
      </p:sp>
      <p:sp>
        <p:nvSpPr>
          <p:cNvPr id="6" name="TextBox 6"/>
          <p:cNvSpPr txBox="1"/>
          <p:nvPr/>
        </p:nvSpPr>
        <p:spPr>
          <a:xfrm>
            <a:off x="15034325" y="841660"/>
            <a:ext cx="2224975" cy="409541"/>
          </a:xfrm>
          <a:prstGeom prst="rect">
            <a:avLst/>
          </a:prstGeom>
        </p:spPr>
        <p:txBody>
          <a:bodyPr lIns="0" tIns="0" rIns="0" bIns="0" rtlCol="0" anchor="t">
            <a:spAutoFit/>
          </a:bodyPr>
          <a:lstStyle/>
          <a:p>
            <a:pPr marL="0" lvl="0" indent="0" algn="r">
              <a:lnSpc>
                <a:spcPts val="3151"/>
              </a:lnSpc>
              <a:spcBef>
                <a:spcPct val="0"/>
              </a:spcBef>
            </a:pPr>
            <a:r>
              <a:rPr lang="en-US" sz="2251">
                <a:solidFill>
                  <a:srgbClr val="FFFFFF"/>
                </a:solidFill>
                <a:latin typeface="Poppins"/>
                <a:ea typeface="Poppins"/>
                <a:cs typeface="Poppins"/>
                <a:sym typeface="Poppins"/>
              </a:rPr>
              <a:t>Others</a:t>
            </a:r>
          </a:p>
        </p:txBody>
      </p:sp>
      <p:sp>
        <p:nvSpPr>
          <p:cNvPr id="16" name="Freeform 16"/>
          <p:cNvSpPr/>
          <p:nvPr/>
        </p:nvSpPr>
        <p:spPr>
          <a:xfrm>
            <a:off x="15316201" y="7330661"/>
            <a:ext cx="1943100" cy="194310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TextBox 18"/>
          <p:cNvSpPr txBox="1"/>
          <p:nvPr/>
        </p:nvSpPr>
        <p:spPr>
          <a:xfrm>
            <a:off x="1167145" y="3128869"/>
            <a:ext cx="5673836" cy="619125"/>
          </a:xfrm>
          <a:prstGeom prst="rect">
            <a:avLst/>
          </a:prstGeom>
        </p:spPr>
        <p:txBody>
          <a:bodyPr lIns="0" tIns="0" rIns="0" bIns="0" rtlCol="0" anchor="t">
            <a:spAutoFit/>
          </a:bodyPr>
          <a:lstStyle/>
          <a:p>
            <a:pPr algn="l">
              <a:lnSpc>
                <a:spcPts val="5220"/>
              </a:lnSpc>
            </a:pPr>
            <a:r>
              <a:rPr lang="en-US" sz="3600" b="1" spc="-162" dirty="0">
                <a:solidFill>
                  <a:srgbClr val="FFFFFF"/>
                </a:solidFill>
                <a:latin typeface="Muli Bold"/>
                <a:ea typeface="Muli Bold"/>
                <a:cs typeface="Muli Bold"/>
                <a:sym typeface="Muli Bold"/>
              </a:rPr>
              <a:t>2.1.2 Constraints</a:t>
            </a:r>
          </a:p>
        </p:txBody>
      </p:sp>
      <p:sp>
        <p:nvSpPr>
          <p:cNvPr id="19" name="TextBox 19"/>
          <p:cNvSpPr txBox="1"/>
          <p:nvPr/>
        </p:nvSpPr>
        <p:spPr>
          <a:xfrm>
            <a:off x="1028700" y="3862294"/>
            <a:ext cx="8953500" cy="413190"/>
          </a:xfrm>
          <a:prstGeom prst="rect">
            <a:avLst/>
          </a:prstGeom>
        </p:spPr>
        <p:txBody>
          <a:bodyPr wrap="square" lIns="0" tIns="0" rIns="0" bIns="0" rtlCol="0" anchor="t">
            <a:spAutoFit/>
          </a:bodyPr>
          <a:lstStyle/>
          <a:p>
            <a:pPr marL="518160" lvl="1" indent="-259080" algn="l">
              <a:lnSpc>
                <a:spcPts val="3359"/>
              </a:lnSpc>
              <a:buFont typeface="Arial"/>
              <a:buChar char="•"/>
            </a:pPr>
            <a:r>
              <a:rPr lang="en-US" sz="2400" dirty="0">
                <a:solidFill>
                  <a:srgbClr val="FFFFFF"/>
                </a:solidFill>
                <a:latin typeface="Poppins"/>
                <a:ea typeface="Poppins"/>
                <a:cs typeface="Poppins"/>
                <a:sym typeface="Poppins"/>
              </a:rPr>
              <a:t>Each item must be packed in exactly 1 truck</a:t>
            </a:r>
          </a:p>
        </p:txBody>
      </p:sp>
      <p:sp>
        <p:nvSpPr>
          <p:cNvPr id="23" name="TextBox 23"/>
          <p:cNvSpPr txBox="1"/>
          <p:nvPr/>
        </p:nvSpPr>
        <p:spPr>
          <a:xfrm>
            <a:off x="1363845" y="806197"/>
            <a:ext cx="2685498" cy="405192"/>
          </a:xfrm>
          <a:prstGeom prst="rect">
            <a:avLst/>
          </a:prstGeom>
        </p:spPr>
        <p:txBody>
          <a:bodyPr lIns="0" tIns="0" rIns="0" bIns="0" rtlCol="0" anchor="t">
            <a:spAutoFit/>
          </a:bodyPr>
          <a:lstStyle/>
          <a:p>
            <a:pPr algn="l">
              <a:lnSpc>
                <a:spcPts val="3391"/>
              </a:lnSpc>
              <a:spcBef>
                <a:spcPct val="0"/>
              </a:spcBef>
            </a:pPr>
            <a:r>
              <a:rPr lang="en-US" sz="2422" b="1" spc="-109">
                <a:solidFill>
                  <a:srgbClr val="FFFFFF"/>
                </a:solidFill>
                <a:latin typeface="Muli Ultra-Bold"/>
                <a:ea typeface="Muli Ultra-Bold"/>
                <a:cs typeface="Muli Ultra-Bold"/>
                <a:sym typeface="Muli Ultra-Bold"/>
              </a:rPr>
              <a:t>Optimization </a:t>
            </a:r>
          </a:p>
        </p:txBody>
      </p:sp>
      <p:sp>
        <p:nvSpPr>
          <p:cNvPr id="24" name="TextBox 17">
            <a:extLst>
              <a:ext uri="{FF2B5EF4-FFF2-40B4-BE49-F238E27FC236}">
                <a16:creationId xmlns:a16="http://schemas.microsoft.com/office/drawing/2014/main" id="{BFDBDC16-730F-1BF3-5885-240830161D0B}"/>
              </a:ext>
            </a:extLst>
          </p:cNvPr>
          <p:cNvSpPr txBox="1"/>
          <p:nvPr/>
        </p:nvSpPr>
        <p:spPr>
          <a:xfrm>
            <a:off x="1068466" y="2158243"/>
            <a:ext cx="5772515" cy="870204"/>
          </a:xfrm>
          <a:prstGeom prst="rect">
            <a:avLst/>
          </a:prstGeom>
        </p:spPr>
        <p:txBody>
          <a:bodyPr lIns="0" tIns="0" rIns="0" bIns="0" rtlCol="0" anchor="t">
            <a:spAutoFit/>
          </a:bodyPr>
          <a:lstStyle/>
          <a:p>
            <a:pPr algn="l">
              <a:lnSpc>
                <a:spcPts val="6527"/>
              </a:lnSpc>
            </a:pPr>
            <a:r>
              <a:rPr lang="en-US" sz="6399" b="1" spc="-287" dirty="0">
                <a:solidFill>
                  <a:srgbClr val="FFFFFF"/>
                </a:solidFill>
                <a:latin typeface="Muli Bold"/>
                <a:ea typeface="Muli Bold"/>
                <a:cs typeface="Muli Bold"/>
                <a:sym typeface="Muli Bold"/>
              </a:rPr>
              <a:t>2. Modelling</a:t>
            </a:r>
          </a:p>
        </p:txBody>
      </p: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E92E107F-1219-2059-C7F1-785B98C171C6}"/>
                  </a:ext>
                </a:extLst>
              </p:cNvPr>
              <p:cNvSpPr txBox="1"/>
              <p:nvPr/>
            </p:nvSpPr>
            <p:spPr>
              <a:xfrm>
                <a:off x="1639687" y="4289952"/>
                <a:ext cx="5402755" cy="135267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nary>
                        <m:naryPr>
                          <m:chr m:val="∑"/>
                          <m:ctrlPr>
                            <a:rPr lang="en-US" sz="2800" i="1" smtClean="0">
                              <a:solidFill>
                                <a:schemeClr val="bg1"/>
                              </a:solidFill>
                              <a:latin typeface="Cambria Math" panose="02040503050406030204" pitchFamily="18" charset="0"/>
                            </a:rPr>
                          </m:ctrlPr>
                        </m:naryPr>
                        <m:sub>
                          <m:r>
                            <m:rPr>
                              <m:brk m:alnAt="23"/>
                            </m:rPr>
                            <a:rPr lang="en-US" sz="2800" b="0" i="1" smtClean="0">
                              <a:solidFill>
                                <a:schemeClr val="bg1"/>
                              </a:solidFill>
                              <a:latin typeface="Cambria Math" panose="02040503050406030204" pitchFamily="18" charset="0"/>
                            </a:rPr>
                            <m:t>𝑗</m:t>
                          </m:r>
                          <m:r>
                            <a:rPr lang="en-US" sz="2800" b="0" i="1" smtClean="0">
                              <a:solidFill>
                                <a:schemeClr val="bg1"/>
                              </a:solidFill>
                              <a:latin typeface="Cambria Math" panose="02040503050406030204" pitchFamily="18" charset="0"/>
                            </a:rPr>
                            <m:t>=1</m:t>
                          </m:r>
                        </m:sub>
                        <m:sup>
                          <m:r>
                            <a:rPr lang="en-US" sz="2800" b="0" i="1" smtClean="0">
                              <a:solidFill>
                                <a:schemeClr val="bg1"/>
                              </a:solidFill>
                              <a:latin typeface="Cambria Math" panose="02040503050406030204" pitchFamily="18" charset="0"/>
                            </a:rPr>
                            <m:t>𝐾</m:t>
                          </m:r>
                        </m:sup>
                        <m:e>
                          <m:r>
                            <a:rPr lang="en-US" sz="2800" b="0" i="1" smtClean="0">
                              <a:solidFill>
                                <a:schemeClr val="bg1"/>
                              </a:solidFill>
                              <a:latin typeface="Cambria Math" panose="02040503050406030204" pitchFamily="18" charset="0"/>
                            </a:rPr>
                            <m:t>𝑋</m:t>
                          </m:r>
                          <m:r>
                            <a:rPr lang="en-US" sz="2800" b="0" i="1" baseline="-25000" smtClean="0">
                              <a:solidFill>
                                <a:schemeClr val="bg1"/>
                              </a:solidFill>
                              <a:latin typeface="Cambria Math" panose="02040503050406030204" pitchFamily="18" charset="0"/>
                            </a:rPr>
                            <m:t>𝑖𝑗</m:t>
                          </m:r>
                          <m:r>
                            <a:rPr lang="en-US" sz="2800" b="0" i="1" smtClean="0">
                              <a:solidFill>
                                <a:schemeClr val="bg1"/>
                              </a:solidFill>
                              <a:latin typeface="Cambria Math" panose="02040503050406030204" pitchFamily="18" charset="0"/>
                            </a:rPr>
                            <m:t>=</m:t>
                          </m:r>
                          <m:r>
                            <a:rPr lang="vi-VN" sz="2800" i="1">
                              <a:solidFill>
                                <a:schemeClr val="bg1"/>
                              </a:solidFill>
                              <a:latin typeface="Cambria Math" panose="02040503050406030204" pitchFamily="18" charset="0"/>
                            </a:rPr>
                            <m:t>1</m:t>
                          </m:r>
                          <m:r>
                            <a:rPr lang="vi-VN" sz="2800" b="0" i="1" smtClean="0">
                              <a:solidFill>
                                <a:schemeClr val="bg1"/>
                              </a:solidFill>
                              <a:latin typeface="Cambria Math" panose="02040503050406030204" pitchFamily="18" charset="0"/>
                            </a:rPr>
                            <m:t>,  </m:t>
                          </m:r>
                          <m:r>
                            <a:rPr lang="vi-VN" sz="2800" b="0" i="1" smtClean="0">
                              <a:solidFill>
                                <a:schemeClr val="bg1"/>
                              </a:solidFill>
                              <a:latin typeface="Cambria Math" panose="02040503050406030204" pitchFamily="18" charset="0"/>
                              <a:ea typeface="Cambria Math" panose="02040503050406030204" pitchFamily="18" charset="0"/>
                            </a:rPr>
                            <m:t>∀ </m:t>
                          </m:r>
                          <m:r>
                            <m:rPr>
                              <m:sty m:val="p"/>
                            </m:rPr>
                            <a:rPr lang="vi-VN" sz="2800" i="1">
                              <a:solidFill>
                                <a:schemeClr val="bg1"/>
                              </a:solidFill>
                              <a:latin typeface="Cambria Math" panose="02040503050406030204" pitchFamily="18" charset="0"/>
                              <a:ea typeface="Cambria Math" panose="02040503050406030204" pitchFamily="18" charset="0"/>
                            </a:rPr>
                            <m:t>i</m:t>
                          </m:r>
                          <m:r>
                            <a:rPr lang="vi-VN" sz="2800" b="0" i="1" smtClean="0">
                              <a:solidFill>
                                <a:schemeClr val="bg1"/>
                              </a:solidFill>
                              <a:latin typeface="Cambria Math" panose="02040503050406030204" pitchFamily="18" charset="0"/>
                              <a:ea typeface="Cambria Math" panose="02040503050406030204" pitchFamily="18" charset="0"/>
                            </a:rPr>
                            <m:t> ∈{</m:t>
                          </m:r>
                          <m:r>
                            <a:rPr lang="vi-VN" sz="2800" i="1">
                              <a:solidFill>
                                <a:schemeClr val="bg1"/>
                              </a:solidFill>
                              <a:latin typeface="Cambria Math" panose="02040503050406030204" pitchFamily="18" charset="0"/>
                              <a:ea typeface="Cambria Math" panose="02040503050406030204" pitchFamily="18" charset="0"/>
                            </a:rPr>
                            <m:t>1</m:t>
                          </m:r>
                          <m:r>
                            <a:rPr lang="vi-VN" sz="2800" b="0" i="1" smtClean="0">
                              <a:solidFill>
                                <a:schemeClr val="bg1"/>
                              </a:solidFill>
                              <a:latin typeface="Cambria Math" panose="02040503050406030204" pitchFamily="18" charset="0"/>
                              <a:ea typeface="Cambria Math" panose="02040503050406030204" pitchFamily="18" charset="0"/>
                            </a:rPr>
                            <m:t>, </m:t>
                          </m:r>
                          <m:r>
                            <a:rPr lang="vi-VN" sz="2800" i="1">
                              <a:solidFill>
                                <a:schemeClr val="bg1"/>
                              </a:solidFill>
                              <a:latin typeface="Cambria Math" panose="02040503050406030204" pitchFamily="18" charset="0"/>
                              <a:ea typeface="Cambria Math" panose="02040503050406030204" pitchFamily="18" charset="0"/>
                            </a:rPr>
                            <m:t>2</m:t>
                          </m:r>
                          <m:r>
                            <a:rPr lang="vi-VN" sz="2800" b="0" i="1" smtClean="0">
                              <a:solidFill>
                                <a:schemeClr val="bg1"/>
                              </a:solidFill>
                              <a:latin typeface="Cambria Math" panose="02040503050406030204" pitchFamily="18" charset="0"/>
                              <a:ea typeface="Cambria Math" panose="02040503050406030204" pitchFamily="18" charset="0"/>
                            </a:rPr>
                            <m:t>…, </m:t>
                          </m:r>
                          <m:r>
                            <m:rPr>
                              <m:sty m:val="p"/>
                            </m:rPr>
                            <a:rPr lang="vi-VN" sz="2800" i="0">
                              <a:solidFill>
                                <a:schemeClr val="bg1"/>
                              </a:solidFill>
                              <a:latin typeface="Cambria Math" panose="02040503050406030204" pitchFamily="18" charset="0"/>
                              <a:ea typeface="Cambria Math" panose="02040503050406030204" pitchFamily="18" charset="0"/>
                            </a:rPr>
                            <m:t>N</m:t>
                          </m:r>
                          <m:r>
                            <a:rPr lang="vi-VN" sz="2800" b="0" i="0" smtClean="0">
                              <a:solidFill>
                                <a:schemeClr val="bg1"/>
                              </a:solidFill>
                              <a:latin typeface="Cambria Math" panose="02040503050406030204" pitchFamily="18" charset="0"/>
                              <a:ea typeface="Cambria Math" panose="02040503050406030204" pitchFamily="18" charset="0"/>
                            </a:rPr>
                            <m:t>_</m:t>
                          </m:r>
                          <m:r>
                            <m:rPr>
                              <m:sty m:val="p"/>
                            </m:rPr>
                            <a:rPr lang="vi-VN" sz="2800" i="0">
                              <a:solidFill>
                                <a:schemeClr val="bg1"/>
                              </a:solidFill>
                              <a:latin typeface="Cambria Math" panose="02040503050406030204" pitchFamily="18" charset="0"/>
                              <a:ea typeface="Cambria Math" panose="02040503050406030204" pitchFamily="18" charset="0"/>
                            </a:rPr>
                            <m:t>items</m:t>
                          </m:r>
                          <m:r>
                            <a:rPr lang="vi-VN" sz="2800" b="0" i="1" smtClean="0">
                              <a:solidFill>
                                <a:schemeClr val="bg1"/>
                              </a:solidFill>
                              <a:latin typeface="Cambria Math" panose="02040503050406030204" pitchFamily="18" charset="0"/>
                              <a:ea typeface="Cambria Math" panose="02040503050406030204" pitchFamily="18" charset="0"/>
                            </a:rPr>
                            <m:t>}</m:t>
                          </m:r>
                        </m:e>
                      </m:nary>
                    </m:oMath>
                  </m:oMathPara>
                </a14:m>
                <a:endParaRPr lang="en-US" sz="2400" dirty="0">
                  <a:solidFill>
                    <a:schemeClr val="bg1"/>
                  </a:solidFill>
                </a:endParaRPr>
              </a:p>
            </p:txBody>
          </p:sp>
        </mc:Choice>
        <mc:Fallback xmlns="">
          <p:sp>
            <p:nvSpPr>
              <p:cNvPr id="37" name="TextBox 36">
                <a:extLst>
                  <a:ext uri="{FF2B5EF4-FFF2-40B4-BE49-F238E27FC236}">
                    <a16:creationId xmlns:a16="http://schemas.microsoft.com/office/drawing/2014/main" id="{E92E107F-1219-2059-C7F1-785B98C171C6}"/>
                  </a:ext>
                </a:extLst>
              </p:cNvPr>
              <p:cNvSpPr txBox="1">
                <a:spLocks noRot="1" noChangeAspect="1" noMove="1" noResize="1" noEditPoints="1" noAdjustHandles="1" noChangeArrowheads="1" noChangeShapeType="1" noTextEdit="1"/>
              </p:cNvSpPr>
              <p:nvPr/>
            </p:nvSpPr>
            <p:spPr>
              <a:xfrm>
                <a:off x="1639687" y="4289952"/>
                <a:ext cx="5402755" cy="1352678"/>
              </a:xfrm>
              <a:prstGeom prst="rect">
                <a:avLst/>
              </a:prstGeom>
              <a:blipFill>
                <a:blip r:embed="rId6"/>
                <a:stretch>
                  <a:fillRect r="-8804"/>
                </a:stretch>
              </a:blipFill>
            </p:spPr>
            <p:txBody>
              <a:bodyPr/>
              <a:lstStyle/>
              <a:p>
                <a:r>
                  <a:rPr lang="en-US">
                    <a:noFill/>
                  </a:rPr>
                  <a:t> </a:t>
                </a:r>
              </a:p>
            </p:txBody>
          </p:sp>
        </mc:Fallback>
      </mc:AlternateContent>
      <p:sp>
        <p:nvSpPr>
          <p:cNvPr id="38" name="TextBox 19">
            <a:extLst>
              <a:ext uri="{FF2B5EF4-FFF2-40B4-BE49-F238E27FC236}">
                <a16:creationId xmlns:a16="http://schemas.microsoft.com/office/drawing/2014/main" id="{E937AFA9-6EBD-E00A-4A6E-9A12321F29D1}"/>
              </a:ext>
            </a:extLst>
          </p:cNvPr>
          <p:cNvSpPr txBox="1"/>
          <p:nvPr/>
        </p:nvSpPr>
        <p:spPr>
          <a:xfrm>
            <a:off x="1010962" y="5810908"/>
            <a:ext cx="6076761" cy="413190"/>
          </a:xfrm>
          <a:prstGeom prst="rect">
            <a:avLst/>
          </a:prstGeom>
        </p:spPr>
        <p:txBody>
          <a:bodyPr lIns="0" tIns="0" rIns="0" bIns="0" rtlCol="0" anchor="t">
            <a:spAutoFit/>
          </a:bodyPr>
          <a:lstStyle/>
          <a:p>
            <a:pPr marL="518160" lvl="1" indent="-259080" algn="l">
              <a:lnSpc>
                <a:spcPts val="3359"/>
              </a:lnSpc>
              <a:buFont typeface="Arial"/>
              <a:buChar char="•"/>
            </a:pPr>
            <a:r>
              <a:rPr lang="en-US" sz="2400" dirty="0">
                <a:solidFill>
                  <a:srgbClr val="FFFFFF"/>
                </a:solidFill>
                <a:latin typeface="Poppins"/>
                <a:ea typeface="Poppins"/>
                <a:cs typeface="Poppins"/>
                <a:sym typeface="Poppins"/>
              </a:rPr>
              <a:t>Items can not overlap each other if</a:t>
            </a:r>
          </a:p>
        </p:txBody>
      </p:sp>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F0273DD8-88B1-5C8A-2419-6905D4AAFB19}"/>
                  </a:ext>
                </a:extLst>
              </p:cNvPr>
              <p:cNvSpPr txBox="1"/>
              <p:nvPr/>
            </p:nvSpPr>
            <p:spPr>
              <a:xfrm>
                <a:off x="533400" y="6401043"/>
                <a:ext cx="9001718" cy="560218"/>
              </a:xfrm>
              <a:prstGeom prst="rect">
                <a:avLst/>
              </a:prstGeom>
              <a:noFill/>
            </p:spPr>
            <p:txBody>
              <a:bodyPr wrap="square" rtlCol="0">
                <a:spAutoFit/>
              </a:bodyPr>
              <a:lstStyle/>
              <a:p>
                <a:r>
                  <a:rPr lang="en-US" sz="2800" dirty="0">
                    <a:solidFill>
                      <a:schemeClr val="bg1"/>
                    </a:solidFill>
                  </a:rPr>
                  <a:t>	</a:t>
                </a:r>
                <a:r>
                  <a:rPr lang="en-US" sz="2400" dirty="0">
                    <a:solidFill>
                      <a:schemeClr val="bg1"/>
                    </a:solidFill>
                  </a:rPr>
                  <a:t>then</a:t>
                </a:r>
                <a:r>
                  <a:rPr lang="en-US" sz="2800" dirty="0">
                    <a:solidFill>
                      <a:schemeClr val="bg1"/>
                    </a:solidFill>
                  </a:rPr>
                  <a:t> </a:t>
                </a:r>
                <a14:m>
                  <m:oMath xmlns:m="http://schemas.openxmlformats.org/officeDocument/2006/math">
                    <m:sSub>
                      <m:sSubPr>
                        <m:ctrlPr>
                          <a:rPr lang="en-US" sz="2800" i="1" smtClean="0">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𝑟</m:t>
                        </m:r>
                      </m:e>
                      <m:sub>
                        <m:sSub>
                          <m:sSubPr>
                            <m:ctrlPr>
                              <a:rPr lang="en-US" sz="2800" i="1" smtClean="0">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𝑖</m:t>
                            </m:r>
                          </m:e>
                          <m:sub>
                            <m:r>
                              <a:rPr lang="en-US" sz="2800" b="0" i="1" smtClean="0">
                                <a:solidFill>
                                  <a:schemeClr val="bg1"/>
                                </a:solidFill>
                                <a:latin typeface="Cambria Math" panose="02040503050406030204" pitchFamily="18" charset="0"/>
                              </a:rPr>
                              <m:t>1</m:t>
                            </m:r>
                          </m:sub>
                        </m:sSub>
                      </m:sub>
                    </m:sSub>
                    <m:r>
                      <a:rPr lang="en-US" sz="2800" i="1" smtClean="0">
                        <a:solidFill>
                          <a:schemeClr val="bg1"/>
                        </a:solidFill>
                        <a:latin typeface="Cambria Math" panose="02040503050406030204" pitchFamily="18" charset="0"/>
                        <a:ea typeface="Cambria Math" panose="02040503050406030204" pitchFamily="18" charset="0"/>
                      </a:rPr>
                      <m:t>≤</m:t>
                    </m:r>
                    <m:r>
                      <a:rPr lang="en-US" sz="2800" b="0" i="0" smtClean="0">
                        <a:solidFill>
                          <a:schemeClr val="bg1"/>
                        </a:solidFill>
                        <a:latin typeface="Cambria Math" panose="02040503050406030204" pitchFamily="18" charset="0"/>
                        <a:ea typeface="Cambria Math" panose="02040503050406030204" pitchFamily="18" charset="0"/>
                      </a:rPr>
                      <m:t> </m:t>
                    </m:r>
                    <m:sSub>
                      <m:sSubPr>
                        <m:ctrlPr>
                          <a:rPr lang="en-US" sz="2800" b="0" i="1" smtClean="0">
                            <a:solidFill>
                              <a:schemeClr val="bg1"/>
                            </a:solidFill>
                            <a:latin typeface="Cambria Math" panose="02040503050406030204" pitchFamily="18" charset="0"/>
                            <a:ea typeface="Cambria Math" panose="02040503050406030204" pitchFamily="18" charset="0"/>
                          </a:rPr>
                        </m:ctrlPr>
                      </m:sSubPr>
                      <m:e>
                        <m:r>
                          <a:rPr lang="en-US" sz="2800" b="0" i="1" smtClean="0">
                            <a:solidFill>
                              <a:schemeClr val="bg1"/>
                            </a:solidFill>
                            <a:latin typeface="Cambria Math" panose="02040503050406030204" pitchFamily="18" charset="0"/>
                            <a:ea typeface="Cambria Math" panose="02040503050406030204" pitchFamily="18" charset="0"/>
                          </a:rPr>
                          <m:t>𝑙</m:t>
                        </m:r>
                      </m:e>
                      <m:sub>
                        <m:sSub>
                          <m:sSubPr>
                            <m:ctrlPr>
                              <a:rPr lang="en-US" sz="2800" b="0" i="1" smtClean="0">
                                <a:solidFill>
                                  <a:schemeClr val="bg1"/>
                                </a:solidFill>
                                <a:latin typeface="Cambria Math" panose="02040503050406030204" pitchFamily="18" charset="0"/>
                                <a:ea typeface="Cambria Math" panose="02040503050406030204" pitchFamily="18" charset="0"/>
                              </a:rPr>
                            </m:ctrlPr>
                          </m:sSubPr>
                          <m:e>
                            <m:r>
                              <a:rPr lang="en-US" sz="2800" b="0" i="1" smtClean="0">
                                <a:solidFill>
                                  <a:schemeClr val="bg1"/>
                                </a:solidFill>
                                <a:latin typeface="Cambria Math" panose="02040503050406030204" pitchFamily="18" charset="0"/>
                                <a:ea typeface="Cambria Math" panose="02040503050406030204" pitchFamily="18" charset="0"/>
                              </a:rPr>
                              <m:t>𝑖</m:t>
                            </m:r>
                          </m:e>
                          <m:sub>
                            <m:r>
                              <a:rPr lang="en-US" sz="2800" b="0" i="1" smtClean="0">
                                <a:solidFill>
                                  <a:schemeClr val="bg1"/>
                                </a:solidFill>
                                <a:latin typeface="Cambria Math" panose="02040503050406030204" pitchFamily="18" charset="0"/>
                                <a:ea typeface="Cambria Math" panose="02040503050406030204" pitchFamily="18" charset="0"/>
                              </a:rPr>
                              <m:t>2</m:t>
                            </m:r>
                          </m:sub>
                        </m:sSub>
                      </m:sub>
                    </m:sSub>
                  </m:oMath>
                </a14:m>
                <a:r>
                  <a:rPr lang="en-US" sz="2800" dirty="0">
                    <a:solidFill>
                      <a:schemeClr val="bg1"/>
                    </a:solidFill>
                  </a:rPr>
                  <a:t> </a:t>
                </a:r>
                <a:r>
                  <a:rPr lang="en-US" sz="2800" dirty="0">
                    <a:solidFill>
                      <a:schemeClr val="bg1"/>
                    </a:solidFill>
                    <a:latin typeface="Darker Grotesque Medium" panose="020B0604020202020204" charset="0"/>
                  </a:rPr>
                  <a:t> or  </a:t>
                </a:r>
                <a14:m>
                  <m:oMath xmlns:m="http://schemas.openxmlformats.org/officeDocument/2006/math">
                    <m:sSub>
                      <m:sSubPr>
                        <m:ctrlPr>
                          <a:rPr lang="en-US" sz="2800" i="1" smtClean="0">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𝑟</m:t>
                        </m:r>
                      </m:e>
                      <m:sub>
                        <m:sSub>
                          <m:sSubPr>
                            <m:ctrlPr>
                              <a:rPr lang="en-US" sz="2800" i="1" smtClean="0">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𝑖</m:t>
                            </m:r>
                          </m:e>
                          <m:sub>
                            <m:r>
                              <a:rPr lang="en-US" sz="2800" b="0" i="1" smtClean="0">
                                <a:solidFill>
                                  <a:schemeClr val="bg1"/>
                                </a:solidFill>
                                <a:latin typeface="Cambria Math" panose="02040503050406030204" pitchFamily="18" charset="0"/>
                              </a:rPr>
                              <m:t>2</m:t>
                            </m:r>
                          </m:sub>
                        </m:sSub>
                      </m:sub>
                    </m:sSub>
                    <m:r>
                      <a:rPr lang="en-US" sz="2800" i="1" smtClean="0">
                        <a:solidFill>
                          <a:schemeClr val="bg1"/>
                        </a:solidFill>
                        <a:latin typeface="Cambria Math" panose="02040503050406030204" pitchFamily="18" charset="0"/>
                        <a:ea typeface="Cambria Math" panose="02040503050406030204" pitchFamily="18" charset="0"/>
                      </a:rPr>
                      <m:t>≤</m:t>
                    </m:r>
                    <m:r>
                      <a:rPr lang="en-US" sz="2800" b="0" i="0" smtClean="0">
                        <a:solidFill>
                          <a:schemeClr val="bg1"/>
                        </a:solidFill>
                        <a:latin typeface="Cambria Math" panose="02040503050406030204" pitchFamily="18" charset="0"/>
                        <a:ea typeface="Cambria Math" panose="02040503050406030204" pitchFamily="18" charset="0"/>
                      </a:rPr>
                      <m:t> </m:t>
                    </m:r>
                    <m:sSub>
                      <m:sSubPr>
                        <m:ctrlPr>
                          <a:rPr lang="en-US" sz="2800" b="0" i="1" smtClean="0">
                            <a:solidFill>
                              <a:schemeClr val="bg1"/>
                            </a:solidFill>
                            <a:latin typeface="Cambria Math" panose="02040503050406030204" pitchFamily="18" charset="0"/>
                            <a:ea typeface="Cambria Math" panose="02040503050406030204" pitchFamily="18" charset="0"/>
                          </a:rPr>
                        </m:ctrlPr>
                      </m:sSubPr>
                      <m:e>
                        <m:r>
                          <a:rPr lang="en-US" sz="2800" b="0" i="1" smtClean="0">
                            <a:solidFill>
                              <a:schemeClr val="bg1"/>
                            </a:solidFill>
                            <a:latin typeface="Cambria Math" panose="02040503050406030204" pitchFamily="18" charset="0"/>
                            <a:ea typeface="Cambria Math" panose="02040503050406030204" pitchFamily="18" charset="0"/>
                          </a:rPr>
                          <m:t>𝑙</m:t>
                        </m:r>
                      </m:e>
                      <m:sub>
                        <m:sSub>
                          <m:sSubPr>
                            <m:ctrlPr>
                              <a:rPr lang="en-US" sz="2800" b="0" i="1" smtClean="0">
                                <a:solidFill>
                                  <a:schemeClr val="bg1"/>
                                </a:solidFill>
                                <a:latin typeface="Cambria Math" panose="02040503050406030204" pitchFamily="18" charset="0"/>
                                <a:ea typeface="Cambria Math" panose="02040503050406030204" pitchFamily="18" charset="0"/>
                              </a:rPr>
                            </m:ctrlPr>
                          </m:sSubPr>
                          <m:e>
                            <m:r>
                              <a:rPr lang="en-US" sz="2800" b="0" i="1" smtClean="0">
                                <a:solidFill>
                                  <a:schemeClr val="bg1"/>
                                </a:solidFill>
                                <a:latin typeface="Cambria Math" panose="02040503050406030204" pitchFamily="18" charset="0"/>
                                <a:ea typeface="Cambria Math" panose="02040503050406030204" pitchFamily="18" charset="0"/>
                              </a:rPr>
                              <m:t>𝑖</m:t>
                            </m:r>
                          </m:e>
                          <m:sub>
                            <m:r>
                              <a:rPr lang="en-US" sz="2800" b="0" i="1" smtClean="0">
                                <a:solidFill>
                                  <a:schemeClr val="bg1"/>
                                </a:solidFill>
                                <a:latin typeface="Cambria Math" panose="02040503050406030204" pitchFamily="18" charset="0"/>
                                <a:ea typeface="Cambria Math" panose="02040503050406030204" pitchFamily="18" charset="0"/>
                              </a:rPr>
                              <m:t>1</m:t>
                            </m:r>
                          </m:sub>
                        </m:sSub>
                      </m:sub>
                    </m:sSub>
                  </m:oMath>
                </a14:m>
                <a:r>
                  <a:rPr lang="en-US" sz="2800" dirty="0">
                    <a:solidFill>
                      <a:schemeClr val="bg1"/>
                    </a:solidFill>
                  </a:rPr>
                  <a:t>  </a:t>
                </a:r>
                <a:r>
                  <a:rPr lang="en-US" sz="2800" dirty="0">
                    <a:solidFill>
                      <a:schemeClr val="bg1"/>
                    </a:solidFill>
                    <a:latin typeface="Darker Grotesque Medium" panose="020B0604020202020204" charset="0"/>
                  </a:rPr>
                  <a:t>or</a:t>
                </a:r>
                <a:r>
                  <a:rPr lang="en-US" sz="2800" dirty="0">
                    <a:solidFill>
                      <a:schemeClr val="bg1"/>
                    </a:solidFill>
                  </a:rPr>
                  <a:t>  </a:t>
                </a:r>
                <a14:m>
                  <m:oMath xmlns:m="http://schemas.openxmlformats.org/officeDocument/2006/math">
                    <m:sSub>
                      <m:sSubPr>
                        <m:ctrlPr>
                          <a:rPr lang="en-US" sz="2800" i="1">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𝑡</m:t>
                        </m:r>
                      </m:e>
                      <m:sub>
                        <m:sSub>
                          <m:sSubPr>
                            <m:ctrlPr>
                              <a:rPr lang="en-US" sz="2800" i="1">
                                <a:solidFill>
                                  <a:schemeClr val="bg1"/>
                                </a:solidFill>
                                <a:latin typeface="Cambria Math" panose="02040503050406030204" pitchFamily="18" charset="0"/>
                              </a:rPr>
                            </m:ctrlPr>
                          </m:sSubPr>
                          <m:e>
                            <m:r>
                              <a:rPr lang="en-US" sz="2800" i="1">
                                <a:solidFill>
                                  <a:schemeClr val="bg1"/>
                                </a:solidFill>
                                <a:latin typeface="Cambria Math" panose="02040503050406030204" pitchFamily="18" charset="0"/>
                              </a:rPr>
                              <m:t>𝑖</m:t>
                            </m:r>
                          </m:e>
                          <m:sub>
                            <m:r>
                              <a:rPr lang="en-US" sz="2800" i="1">
                                <a:solidFill>
                                  <a:schemeClr val="bg1"/>
                                </a:solidFill>
                                <a:latin typeface="Cambria Math" panose="02040503050406030204" pitchFamily="18" charset="0"/>
                              </a:rPr>
                              <m:t>1</m:t>
                            </m:r>
                          </m:sub>
                        </m:sSub>
                      </m:sub>
                    </m:sSub>
                    <m:r>
                      <a:rPr lang="en-US" sz="2800" i="1">
                        <a:solidFill>
                          <a:schemeClr val="bg1"/>
                        </a:solidFill>
                        <a:latin typeface="Cambria Math" panose="02040503050406030204" pitchFamily="18" charset="0"/>
                        <a:ea typeface="Cambria Math" panose="02040503050406030204" pitchFamily="18" charset="0"/>
                      </a:rPr>
                      <m:t>≤</m:t>
                    </m:r>
                    <m:r>
                      <a:rPr lang="en-US" sz="2800">
                        <a:solidFill>
                          <a:schemeClr val="bg1"/>
                        </a:solidFill>
                        <a:latin typeface="Cambria Math" panose="02040503050406030204" pitchFamily="18" charset="0"/>
                        <a:ea typeface="Cambria Math" panose="02040503050406030204" pitchFamily="18" charset="0"/>
                      </a:rPr>
                      <m:t> </m:t>
                    </m:r>
                    <m:sSub>
                      <m:sSubPr>
                        <m:ctrlPr>
                          <a:rPr lang="en-US" sz="2800" i="1">
                            <a:solidFill>
                              <a:schemeClr val="bg1"/>
                            </a:solidFill>
                            <a:latin typeface="Cambria Math" panose="02040503050406030204" pitchFamily="18" charset="0"/>
                            <a:ea typeface="Cambria Math" panose="02040503050406030204" pitchFamily="18" charset="0"/>
                          </a:rPr>
                        </m:ctrlPr>
                      </m:sSubPr>
                      <m:e>
                        <m:r>
                          <a:rPr lang="en-US" sz="2800" b="0" i="1" smtClean="0">
                            <a:solidFill>
                              <a:schemeClr val="bg1"/>
                            </a:solidFill>
                            <a:latin typeface="Cambria Math" panose="02040503050406030204" pitchFamily="18" charset="0"/>
                            <a:ea typeface="Cambria Math" panose="02040503050406030204" pitchFamily="18" charset="0"/>
                          </a:rPr>
                          <m:t>𝑏</m:t>
                        </m:r>
                      </m:e>
                      <m:sub>
                        <m:sSub>
                          <m:sSubPr>
                            <m:ctrlPr>
                              <a:rPr lang="en-US" sz="2800" i="1">
                                <a:solidFill>
                                  <a:schemeClr val="bg1"/>
                                </a:solidFill>
                                <a:latin typeface="Cambria Math" panose="02040503050406030204" pitchFamily="18" charset="0"/>
                                <a:ea typeface="Cambria Math" panose="02040503050406030204" pitchFamily="18" charset="0"/>
                              </a:rPr>
                            </m:ctrlPr>
                          </m:sSubPr>
                          <m:e>
                            <m:r>
                              <a:rPr lang="en-US" sz="2800" i="1">
                                <a:solidFill>
                                  <a:schemeClr val="bg1"/>
                                </a:solidFill>
                                <a:latin typeface="Cambria Math" panose="02040503050406030204" pitchFamily="18" charset="0"/>
                                <a:ea typeface="Cambria Math" panose="02040503050406030204" pitchFamily="18" charset="0"/>
                              </a:rPr>
                              <m:t>𝑖</m:t>
                            </m:r>
                          </m:e>
                          <m:sub>
                            <m:r>
                              <a:rPr lang="en-US" sz="2800" i="1">
                                <a:solidFill>
                                  <a:schemeClr val="bg1"/>
                                </a:solidFill>
                                <a:latin typeface="Cambria Math" panose="02040503050406030204" pitchFamily="18" charset="0"/>
                                <a:ea typeface="Cambria Math" panose="02040503050406030204" pitchFamily="18" charset="0"/>
                              </a:rPr>
                              <m:t>2</m:t>
                            </m:r>
                          </m:sub>
                        </m:sSub>
                      </m:sub>
                    </m:sSub>
                  </m:oMath>
                </a14:m>
                <a:r>
                  <a:rPr lang="en-US" sz="2800" dirty="0">
                    <a:solidFill>
                      <a:schemeClr val="bg1"/>
                    </a:solidFill>
                  </a:rPr>
                  <a:t>  </a:t>
                </a:r>
                <a:r>
                  <a:rPr lang="en-US" sz="2800" dirty="0">
                    <a:solidFill>
                      <a:schemeClr val="bg1"/>
                    </a:solidFill>
                    <a:latin typeface="Darker Grotesque Medium" panose="020B0604020202020204" charset="0"/>
                  </a:rPr>
                  <a:t>or </a:t>
                </a:r>
                <a:r>
                  <a:rPr lang="en-US" sz="2800" dirty="0">
                    <a:solidFill>
                      <a:schemeClr val="bg1"/>
                    </a:solidFill>
                  </a:rPr>
                  <a:t> </a:t>
                </a:r>
                <a14:m>
                  <m:oMath xmlns:m="http://schemas.openxmlformats.org/officeDocument/2006/math">
                    <m:sSub>
                      <m:sSubPr>
                        <m:ctrlPr>
                          <a:rPr lang="en-US" sz="2800" i="1">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𝑡</m:t>
                        </m:r>
                      </m:e>
                      <m:sub>
                        <m:sSub>
                          <m:sSubPr>
                            <m:ctrlPr>
                              <a:rPr lang="en-US" sz="2800" i="1">
                                <a:solidFill>
                                  <a:schemeClr val="bg1"/>
                                </a:solidFill>
                                <a:latin typeface="Cambria Math" panose="02040503050406030204" pitchFamily="18" charset="0"/>
                              </a:rPr>
                            </m:ctrlPr>
                          </m:sSubPr>
                          <m:e>
                            <m:r>
                              <a:rPr lang="en-US" sz="2800" i="1">
                                <a:solidFill>
                                  <a:schemeClr val="bg1"/>
                                </a:solidFill>
                                <a:latin typeface="Cambria Math" panose="02040503050406030204" pitchFamily="18" charset="0"/>
                              </a:rPr>
                              <m:t>𝑖</m:t>
                            </m:r>
                          </m:e>
                          <m:sub>
                            <m:r>
                              <a:rPr lang="en-US" sz="2800" i="1">
                                <a:solidFill>
                                  <a:schemeClr val="bg1"/>
                                </a:solidFill>
                                <a:latin typeface="Cambria Math" panose="02040503050406030204" pitchFamily="18" charset="0"/>
                              </a:rPr>
                              <m:t>2</m:t>
                            </m:r>
                          </m:sub>
                        </m:sSub>
                      </m:sub>
                    </m:sSub>
                    <m:r>
                      <a:rPr lang="en-US" sz="2800" i="1" smtClean="0">
                        <a:solidFill>
                          <a:schemeClr val="bg1"/>
                        </a:solidFill>
                        <a:latin typeface="Cambria Math" panose="02040503050406030204" pitchFamily="18" charset="0"/>
                        <a:ea typeface="Cambria Math" panose="02040503050406030204" pitchFamily="18" charset="0"/>
                      </a:rPr>
                      <m:t>≤</m:t>
                    </m:r>
                    <m:sSub>
                      <m:sSubPr>
                        <m:ctrlPr>
                          <a:rPr lang="en-US" sz="2800" i="1" smtClean="0">
                            <a:solidFill>
                              <a:schemeClr val="bg1"/>
                            </a:solidFill>
                            <a:latin typeface="Cambria Math" panose="02040503050406030204" pitchFamily="18" charset="0"/>
                            <a:ea typeface="Cambria Math" panose="02040503050406030204" pitchFamily="18" charset="0"/>
                          </a:rPr>
                        </m:ctrlPr>
                      </m:sSubPr>
                      <m:e>
                        <m:r>
                          <a:rPr lang="en-US" sz="2800" b="0" i="1" smtClean="0">
                            <a:solidFill>
                              <a:schemeClr val="bg1"/>
                            </a:solidFill>
                            <a:latin typeface="Cambria Math" panose="02040503050406030204" pitchFamily="18" charset="0"/>
                            <a:ea typeface="Cambria Math" panose="02040503050406030204" pitchFamily="18" charset="0"/>
                          </a:rPr>
                          <m:t>𝑏</m:t>
                        </m:r>
                      </m:e>
                      <m:sub>
                        <m:sSub>
                          <m:sSubPr>
                            <m:ctrlPr>
                              <a:rPr lang="en-US" sz="2800" i="1" smtClean="0">
                                <a:solidFill>
                                  <a:schemeClr val="bg1"/>
                                </a:solidFill>
                                <a:latin typeface="Cambria Math" panose="02040503050406030204" pitchFamily="18" charset="0"/>
                                <a:ea typeface="Cambria Math" panose="02040503050406030204" pitchFamily="18" charset="0"/>
                              </a:rPr>
                            </m:ctrlPr>
                          </m:sSubPr>
                          <m:e>
                            <m:r>
                              <a:rPr lang="en-US" sz="2800" b="0" i="1" smtClean="0">
                                <a:solidFill>
                                  <a:schemeClr val="bg1"/>
                                </a:solidFill>
                                <a:latin typeface="Cambria Math" panose="02040503050406030204" pitchFamily="18" charset="0"/>
                                <a:ea typeface="Cambria Math" panose="02040503050406030204" pitchFamily="18" charset="0"/>
                              </a:rPr>
                              <m:t>𝑖</m:t>
                            </m:r>
                          </m:e>
                          <m:sub>
                            <m:r>
                              <a:rPr lang="en-US" sz="2800" b="0" i="1" smtClean="0">
                                <a:solidFill>
                                  <a:schemeClr val="bg1"/>
                                </a:solidFill>
                                <a:latin typeface="Cambria Math" panose="02040503050406030204" pitchFamily="18" charset="0"/>
                                <a:ea typeface="Cambria Math" panose="02040503050406030204" pitchFamily="18" charset="0"/>
                              </a:rPr>
                              <m:t>1</m:t>
                            </m:r>
                          </m:sub>
                        </m:sSub>
                      </m:sub>
                    </m:sSub>
                  </m:oMath>
                </a14:m>
                <a:endParaRPr lang="en-US" sz="2800" baseline="-25000" dirty="0">
                  <a:solidFill>
                    <a:schemeClr val="bg1"/>
                  </a:solidFill>
                </a:endParaRPr>
              </a:p>
            </p:txBody>
          </p:sp>
        </mc:Choice>
        <mc:Fallback xmlns="">
          <p:sp>
            <p:nvSpPr>
              <p:cNvPr id="39" name="TextBox 38">
                <a:extLst>
                  <a:ext uri="{FF2B5EF4-FFF2-40B4-BE49-F238E27FC236}">
                    <a16:creationId xmlns:a16="http://schemas.microsoft.com/office/drawing/2014/main" id="{F0273DD8-88B1-5C8A-2419-6905D4AAFB19}"/>
                  </a:ext>
                </a:extLst>
              </p:cNvPr>
              <p:cNvSpPr txBox="1">
                <a:spLocks noRot="1" noChangeAspect="1" noMove="1" noResize="1" noEditPoints="1" noAdjustHandles="1" noChangeArrowheads="1" noChangeShapeType="1" noTextEdit="1"/>
              </p:cNvSpPr>
              <p:nvPr/>
            </p:nvSpPr>
            <p:spPr>
              <a:xfrm>
                <a:off x="533400" y="6401043"/>
                <a:ext cx="9001718" cy="560218"/>
              </a:xfrm>
              <a:prstGeom prst="rect">
                <a:avLst/>
              </a:prstGeom>
              <a:blipFill>
                <a:blip r:embed="rId7"/>
                <a:stretch>
                  <a:fillRect t="-10870" b="-2282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911893CE-5B3B-BB75-DF87-7B456044A074}"/>
                  </a:ext>
                </a:extLst>
              </p:cNvPr>
              <p:cNvSpPr txBox="1"/>
              <p:nvPr/>
            </p:nvSpPr>
            <p:spPr>
              <a:xfrm>
                <a:off x="6623852" y="5767638"/>
                <a:ext cx="3388828" cy="56400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2800" b="1" i="1" dirty="0" smtClean="0">
                              <a:solidFill>
                                <a:schemeClr val="bg1"/>
                              </a:solidFill>
                              <a:latin typeface="Cambria Math" panose="02040503050406030204" pitchFamily="18" charset="0"/>
                            </a:rPr>
                          </m:ctrlPr>
                        </m:sSubPr>
                        <m:e>
                          <m:r>
                            <a:rPr lang="en-US" sz="2800" b="1" i="1" dirty="0" smtClean="0">
                              <a:solidFill>
                                <a:schemeClr val="bg1"/>
                              </a:solidFill>
                              <a:latin typeface="Cambria Math" panose="02040503050406030204" pitchFamily="18" charset="0"/>
                            </a:rPr>
                            <m:t>𝑿</m:t>
                          </m:r>
                        </m:e>
                        <m:sub>
                          <m:sSub>
                            <m:sSubPr>
                              <m:ctrlPr>
                                <a:rPr lang="en-US" sz="2800" b="1" i="1" dirty="0" smtClean="0">
                                  <a:solidFill>
                                    <a:schemeClr val="bg1"/>
                                  </a:solidFill>
                                  <a:latin typeface="Cambria Math" panose="02040503050406030204" pitchFamily="18" charset="0"/>
                                </a:rPr>
                              </m:ctrlPr>
                            </m:sSubPr>
                            <m:e>
                              <m:r>
                                <a:rPr lang="en-US" sz="2800" b="1" i="1" dirty="0" smtClean="0">
                                  <a:solidFill>
                                    <a:schemeClr val="bg1"/>
                                  </a:solidFill>
                                  <a:latin typeface="Cambria Math" panose="02040503050406030204" pitchFamily="18" charset="0"/>
                                </a:rPr>
                                <m:t>𝒊</m:t>
                              </m:r>
                            </m:e>
                            <m:sub>
                              <m:r>
                                <a:rPr lang="en-US" sz="2800" b="1" i="1" dirty="0" smtClean="0">
                                  <a:solidFill>
                                    <a:schemeClr val="bg1"/>
                                  </a:solidFill>
                                  <a:latin typeface="Cambria Math" panose="02040503050406030204" pitchFamily="18" charset="0"/>
                                </a:rPr>
                                <m:t>𝟏</m:t>
                              </m:r>
                            </m:sub>
                          </m:sSub>
                          <m:r>
                            <a:rPr lang="en-US" sz="2800" b="1" i="1" dirty="0" smtClean="0">
                              <a:solidFill>
                                <a:schemeClr val="bg1"/>
                              </a:solidFill>
                              <a:latin typeface="Cambria Math" panose="02040503050406030204" pitchFamily="18" charset="0"/>
                            </a:rPr>
                            <m:t>𝒋</m:t>
                          </m:r>
                        </m:sub>
                      </m:sSub>
                      <m:r>
                        <a:rPr lang="en-US" sz="2800" b="1" i="1" dirty="0">
                          <a:solidFill>
                            <a:schemeClr val="bg1"/>
                          </a:solidFill>
                          <a:latin typeface="Cambria Math" panose="02040503050406030204" pitchFamily="18" charset="0"/>
                        </a:rPr>
                        <m:t> =</m:t>
                      </m:r>
                      <m:sSub>
                        <m:sSubPr>
                          <m:ctrlPr>
                            <a:rPr lang="en-US" sz="2800" b="1" i="1" dirty="0">
                              <a:solidFill>
                                <a:schemeClr val="bg1"/>
                              </a:solidFill>
                              <a:latin typeface="Cambria Math" panose="02040503050406030204" pitchFamily="18" charset="0"/>
                            </a:rPr>
                          </m:ctrlPr>
                        </m:sSubPr>
                        <m:e>
                          <m:r>
                            <a:rPr lang="en-US" sz="2800" b="1" i="1" dirty="0">
                              <a:solidFill>
                                <a:schemeClr val="bg1"/>
                              </a:solidFill>
                              <a:latin typeface="Cambria Math" panose="02040503050406030204" pitchFamily="18" charset="0"/>
                            </a:rPr>
                            <m:t>𝑿</m:t>
                          </m:r>
                        </m:e>
                        <m:sub>
                          <m:sSub>
                            <m:sSubPr>
                              <m:ctrlPr>
                                <a:rPr lang="en-US" sz="2800" b="1" i="1" dirty="0">
                                  <a:solidFill>
                                    <a:schemeClr val="bg1"/>
                                  </a:solidFill>
                                  <a:latin typeface="Cambria Math" panose="02040503050406030204" pitchFamily="18" charset="0"/>
                                </a:rPr>
                              </m:ctrlPr>
                            </m:sSubPr>
                            <m:e>
                              <m:r>
                                <a:rPr lang="en-US" sz="2800" b="1" i="1" dirty="0">
                                  <a:solidFill>
                                    <a:schemeClr val="bg1"/>
                                  </a:solidFill>
                                  <a:latin typeface="Cambria Math" panose="02040503050406030204" pitchFamily="18" charset="0"/>
                                </a:rPr>
                                <m:t>𝒊</m:t>
                              </m:r>
                            </m:e>
                            <m:sub>
                              <m:r>
                                <a:rPr lang="en-US" sz="2800" b="1" i="1" dirty="0" smtClean="0">
                                  <a:solidFill>
                                    <a:schemeClr val="bg1"/>
                                  </a:solidFill>
                                  <a:latin typeface="Cambria Math" panose="02040503050406030204" pitchFamily="18" charset="0"/>
                                </a:rPr>
                                <m:t>𝟐</m:t>
                              </m:r>
                            </m:sub>
                          </m:sSub>
                          <m:r>
                            <a:rPr lang="en-US" sz="2800" b="1" i="1" dirty="0">
                              <a:solidFill>
                                <a:schemeClr val="bg1"/>
                              </a:solidFill>
                              <a:latin typeface="Cambria Math" panose="02040503050406030204" pitchFamily="18" charset="0"/>
                            </a:rPr>
                            <m:t>𝒋</m:t>
                          </m:r>
                        </m:sub>
                      </m:sSub>
                      <m:r>
                        <a:rPr lang="en-US" sz="2800" b="1" i="1" dirty="0">
                          <a:solidFill>
                            <a:schemeClr val="bg1"/>
                          </a:solidFill>
                          <a:latin typeface="Cambria Math" panose="02040503050406030204" pitchFamily="18" charset="0"/>
                        </a:rPr>
                        <m:t>= </m:t>
                      </m:r>
                      <m:r>
                        <a:rPr lang="en-US" sz="2800" b="1" i="1" dirty="0">
                          <a:solidFill>
                            <a:schemeClr val="bg1"/>
                          </a:solidFill>
                          <a:latin typeface="Cambria Math" panose="02040503050406030204" pitchFamily="18" charset="0"/>
                        </a:rPr>
                        <m:t>𝟏</m:t>
                      </m:r>
                    </m:oMath>
                  </m:oMathPara>
                </a14:m>
                <a:endParaRPr lang="en-US" sz="2800" b="1" dirty="0">
                  <a:solidFill>
                    <a:schemeClr val="bg1"/>
                  </a:solidFill>
                </a:endParaRPr>
              </a:p>
            </p:txBody>
          </p:sp>
        </mc:Choice>
        <mc:Fallback xmlns="">
          <p:sp>
            <p:nvSpPr>
              <p:cNvPr id="8" name="TextBox 7">
                <a:extLst>
                  <a:ext uri="{FF2B5EF4-FFF2-40B4-BE49-F238E27FC236}">
                    <a16:creationId xmlns:a16="http://schemas.microsoft.com/office/drawing/2014/main" id="{911893CE-5B3B-BB75-DF87-7B456044A074}"/>
                  </a:ext>
                </a:extLst>
              </p:cNvPr>
              <p:cNvSpPr txBox="1">
                <a:spLocks noRot="1" noChangeAspect="1" noMove="1" noResize="1" noEditPoints="1" noAdjustHandles="1" noChangeArrowheads="1" noChangeShapeType="1" noTextEdit="1"/>
              </p:cNvSpPr>
              <p:nvPr/>
            </p:nvSpPr>
            <p:spPr>
              <a:xfrm>
                <a:off x="6623852" y="5767638"/>
                <a:ext cx="3388828" cy="564001"/>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9E8AA287-A37F-9A15-9E6F-8A38B5F5046F}"/>
                  </a:ext>
                </a:extLst>
              </p:cNvPr>
              <p:cNvSpPr txBox="1"/>
              <p:nvPr/>
            </p:nvSpPr>
            <p:spPr>
              <a:xfrm>
                <a:off x="655656" y="7938616"/>
                <a:ext cx="4819314" cy="1053494"/>
              </a:xfrm>
              <a:prstGeom prst="rect">
                <a:avLst/>
              </a:prstGeom>
              <a:noFill/>
            </p:spPr>
            <p:txBody>
              <a:bodyPr wrap="square" rtlCol="0">
                <a:spAutoFit/>
              </a:bodyPr>
              <a:lstStyle/>
              <a:p>
                <a:r>
                  <a:rPr lang="en-US" sz="2800" dirty="0">
                    <a:solidFill>
                      <a:schemeClr val="bg1"/>
                    </a:solidFill>
                  </a:rPr>
                  <a:t>	</a:t>
                </a:r>
                <a14:m>
                  <m:oMath xmlns:m="http://schemas.openxmlformats.org/officeDocument/2006/math">
                    <m:r>
                      <a:rPr lang="en-US" sz="2800" i="1" smtClean="0">
                        <a:solidFill>
                          <a:schemeClr val="bg1"/>
                        </a:solidFill>
                        <a:latin typeface="Cambria Math" panose="02040503050406030204" pitchFamily="18" charset="0"/>
                        <a:ea typeface="Cambria Math" panose="02040503050406030204" pitchFamily="18" charset="0"/>
                      </a:rPr>
                      <m:t>→</m:t>
                    </m:r>
                    <m:d>
                      <m:dPr>
                        <m:begChr m:val="{"/>
                        <m:endChr m:val=""/>
                        <m:ctrlPr>
                          <a:rPr lang="en-US" sz="2800" i="1" smtClean="0">
                            <a:solidFill>
                              <a:schemeClr val="bg1"/>
                            </a:solidFill>
                            <a:latin typeface="Cambria Math" panose="02040503050406030204" pitchFamily="18" charset="0"/>
                          </a:rPr>
                        </m:ctrlPr>
                      </m:dPr>
                      <m:e>
                        <m:eqArr>
                          <m:eqArrPr>
                            <m:ctrlPr>
                              <a:rPr lang="en-US" sz="2800" i="1" smtClean="0">
                                <a:solidFill>
                                  <a:schemeClr val="bg1"/>
                                </a:solidFill>
                                <a:latin typeface="Cambria Math" panose="02040503050406030204" pitchFamily="18" charset="0"/>
                              </a:rPr>
                            </m:ctrlPr>
                          </m:eqArrPr>
                          <m:e>
                            <m:r>
                              <a:rPr lang="en-US" sz="2800" b="0" i="1" smtClean="0">
                                <a:solidFill>
                                  <a:schemeClr val="bg1"/>
                                </a:solidFill>
                                <a:latin typeface="Cambria Math" panose="02040503050406030204" pitchFamily="18" charset="0"/>
                              </a:rPr>
                              <m:t>𝑤</m:t>
                            </m:r>
                            <m:r>
                              <a:rPr lang="en-US" sz="2800" b="0" i="1" baseline="-25000" smtClean="0">
                                <a:solidFill>
                                  <a:schemeClr val="bg1"/>
                                </a:solidFill>
                                <a:latin typeface="Cambria Math" panose="02040503050406030204" pitchFamily="18" charset="0"/>
                              </a:rPr>
                              <m:t>𝑖</m:t>
                            </m:r>
                            <m:r>
                              <a:rPr lang="en-US" sz="2800" i="1">
                                <a:solidFill>
                                  <a:schemeClr val="bg1"/>
                                </a:solidFill>
                                <a:latin typeface="Cambria Math" panose="02040503050406030204" pitchFamily="18" charset="0"/>
                                <a:ea typeface="Cambria Math" panose="02040503050406030204" pitchFamily="18" charset="0"/>
                              </a:rPr>
                              <m:t>≤</m:t>
                            </m:r>
                            <m:r>
                              <a:rPr lang="en-US" sz="2800" b="0" i="1" smtClean="0">
                                <a:solidFill>
                                  <a:schemeClr val="bg1"/>
                                </a:solidFill>
                                <a:latin typeface="Cambria Math" panose="02040503050406030204" pitchFamily="18" charset="0"/>
                                <a:ea typeface="Cambria Math" panose="02040503050406030204" pitchFamily="18" charset="0"/>
                              </a:rPr>
                              <m:t>𝑟</m:t>
                            </m:r>
                            <m:r>
                              <a:rPr lang="en-US" sz="2800" b="0" i="1" baseline="-25000" smtClean="0">
                                <a:solidFill>
                                  <a:schemeClr val="bg1"/>
                                </a:solidFill>
                                <a:latin typeface="Cambria Math" panose="02040503050406030204" pitchFamily="18" charset="0"/>
                                <a:ea typeface="Cambria Math" panose="02040503050406030204" pitchFamily="18" charset="0"/>
                              </a:rPr>
                              <m:t>𝑖</m:t>
                            </m:r>
                            <m:r>
                              <a:rPr lang="en-US" sz="2800" i="1">
                                <a:solidFill>
                                  <a:schemeClr val="bg1"/>
                                </a:solidFill>
                                <a:latin typeface="Cambria Math" panose="02040503050406030204" pitchFamily="18" charset="0"/>
                                <a:ea typeface="Cambria Math" panose="02040503050406030204" pitchFamily="18" charset="0"/>
                              </a:rPr>
                              <m:t>≤</m:t>
                            </m:r>
                            <m:r>
                              <a:rPr lang="en-US" sz="2800" b="0" i="1" smtClean="0">
                                <a:solidFill>
                                  <a:schemeClr val="bg1"/>
                                </a:solidFill>
                                <a:latin typeface="Cambria Math" panose="02040503050406030204" pitchFamily="18" charset="0"/>
                                <a:ea typeface="Cambria Math" panose="02040503050406030204" pitchFamily="18" charset="0"/>
                              </a:rPr>
                              <m:t>𝑊</m:t>
                            </m:r>
                            <m:r>
                              <a:rPr lang="en-US" sz="2800" b="0" i="1" baseline="-25000" smtClean="0">
                                <a:solidFill>
                                  <a:schemeClr val="bg1"/>
                                </a:solidFill>
                                <a:latin typeface="Cambria Math" panose="02040503050406030204" pitchFamily="18" charset="0"/>
                                <a:ea typeface="Cambria Math" panose="02040503050406030204" pitchFamily="18" charset="0"/>
                              </a:rPr>
                              <m:t>𝑗</m:t>
                            </m:r>
                          </m:e>
                          <m:e>
                            <m:r>
                              <a:rPr lang="en-US" sz="2800" b="0" i="1" smtClean="0">
                                <a:solidFill>
                                  <a:schemeClr val="bg1"/>
                                </a:solidFill>
                                <a:latin typeface="Cambria Math" panose="02040503050406030204" pitchFamily="18" charset="0"/>
                              </a:rPr>
                              <m:t>h</m:t>
                            </m:r>
                            <m:r>
                              <a:rPr lang="en-US" sz="2800" b="0" i="1" baseline="-25000" smtClean="0">
                                <a:solidFill>
                                  <a:schemeClr val="bg1"/>
                                </a:solidFill>
                                <a:latin typeface="Cambria Math" panose="02040503050406030204" pitchFamily="18" charset="0"/>
                              </a:rPr>
                              <m:t>𝑖</m:t>
                            </m:r>
                            <m:r>
                              <a:rPr lang="en-US" sz="2800" i="1">
                                <a:solidFill>
                                  <a:schemeClr val="bg1"/>
                                </a:solidFill>
                                <a:latin typeface="Cambria Math" panose="02040503050406030204" pitchFamily="18" charset="0"/>
                                <a:ea typeface="Cambria Math" panose="02040503050406030204" pitchFamily="18" charset="0"/>
                              </a:rPr>
                              <m:t>≤</m:t>
                            </m:r>
                            <m:r>
                              <a:rPr lang="en-US" sz="2800" b="0" i="1" smtClean="0">
                                <a:solidFill>
                                  <a:schemeClr val="bg1"/>
                                </a:solidFill>
                                <a:latin typeface="Cambria Math" panose="02040503050406030204" pitchFamily="18" charset="0"/>
                                <a:ea typeface="Cambria Math" panose="02040503050406030204" pitchFamily="18" charset="0"/>
                              </a:rPr>
                              <m:t>𝑡</m:t>
                            </m:r>
                            <m:r>
                              <a:rPr lang="en-US" sz="2800" b="0" i="1" baseline="-25000" smtClean="0">
                                <a:solidFill>
                                  <a:schemeClr val="bg1"/>
                                </a:solidFill>
                                <a:latin typeface="Cambria Math" panose="02040503050406030204" pitchFamily="18" charset="0"/>
                                <a:ea typeface="Cambria Math" panose="02040503050406030204" pitchFamily="18" charset="0"/>
                              </a:rPr>
                              <m:t>𝑖</m:t>
                            </m:r>
                            <m:r>
                              <a:rPr lang="en-US" sz="2800" i="1">
                                <a:solidFill>
                                  <a:schemeClr val="bg1"/>
                                </a:solidFill>
                                <a:latin typeface="Cambria Math" panose="02040503050406030204" pitchFamily="18" charset="0"/>
                                <a:ea typeface="Cambria Math" panose="02040503050406030204" pitchFamily="18" charset="0"/>
                              </a:rPr>
                              <m:t>≤</m:t>
                            </m:r>
                            <m:r>
                              <a:rPr lang="en-US" sz="2800" b="0" i="1" smtClean="0">
                                <a:solidFill>
                                  <a:schemeClr val="bg1"/>
                                </a:solidFill>
                                <a:latin typeface="Cambria Math" panose="02040503050406030204" pitchFamily="18" charset="0"/>
                                <a:ea typeface="Cambria Math" panose="02040503050406030204" pitchFamily="18" charset="0"/>
                              </a:rPr>
                              <m:t>𝐻</m:t>
                            </m:r>
                            <m:r>
                              <a:rPr lang="en-US" sz="2800" b="0" i="1" baseline="-25000" smtClean="0">
                                <a:solidFill>
                                  <a:schemeClr val="bg1"/>
                                </a:solidFill>
                                <a:latin typeface="Cambria Math" panose="02040503050406030204" pitchFamily="18" charset="0"/>
                                <a:ea typeface="Cambria Math" panose="02040503050406030204" pitchFamily="18" charset="0"/>
                              </a:rPr>
                              <m:t>𝑗</m:t>
                            </m:r>
                          </m:e>
                        </m:eqArr>
                      </m:e>
                    </m:d>
                  </m:oMath>
                </a14:m>
                <a:endParaRPr lang="en-US" sz="2800" dirty="0">
                  <a:solidFill>
                    <a:schemeClr val="bg1"/>
                  </a:solidFill>
                </a:endParaRPr>
              </a:p>
            </p:txBody>
          </p:sp>
        </mc:Choice>
        <mc:Fallback xmlns="">
          <p:sp>
            <p:nvSpPr>
              <p:cNvPr id="11" name="TextBox 10">
                <a:extLst>
                  <a:ext uri="{FF2B5EF4-FFF2-40B4-BE49-F238E27FC236}">
                    <a16:creationId xmlns:a16="http://schemas.microsoft.com/office/drawing/2014/main" id="{9E8AA287-A37F-9A15-9E6F-8A38B5F5046F}"/>
                  </a:ext>
                </a:extLst>
              </p:cNvPr>
              <p:cNvSpPr txBox="1">
                <a:spLocks noRot="1" noChangeAspect="1" noMove="1" noResize="1" noEditPoints="1" noAdjustHandles="1" noChangeArrowheads="1" noChangeShapeType="1" noTextEdit="1"/>
              </p:cNvSpPr>
              <p:nvPr/>
            </p:nvSpPr>
            <p:spPr>
              <a:xfrm>
                <a:off x="655656" y="7938616"/>
                <a:ext cx="4819314" cy="1053494"/>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9">
                <a:extLst>
                  <a:ext uri="{FF2B5EF4-FFF2-40B4-BE49-F238E27FC236}">
                    <a16:creationId xmlns:a16="http://schemas.microsoft.com/office/drawing/2014/main" id="{3DF09BDD-118F-57CD-33C2-D8B658E0B9B7}"/>
                  </a:ext>
                </a:extLst>
              </p:cNvPr>
              <p:cNvSpPr txBox="1"/>
              <p:nvPr/>
            </p:nvSpPr>
            <p:spPr>
              <a:xfrm>
                <a:off x="1028700" y="7536360"/>
                <a:ext cx="8648700" cy="425116"/>
              </a:xfrm>
              <a:prstGeom prst="rect">
                <a:avLst/>
              </a:prstGeom>
            </p:spPr>
            <p:txBody>
              <a:bodyPr wrap="square" lIns="0" tIns="0" rIns="0" bIns="0" rtlCol="0" anchor="t">
                <a:spAutoFit/>
              </a:bodyPr>
              <a:lstStyle/>
              <a:p>
                <a:pPr marL="518160" lvl="1" indent="-259080" algn="l">
                  <a:lnSpc>
                    <a:spcPts val="3359"/>
                  </a:lnSpc>
                  <a:buFont typeface="Arial"/>
                  <a:buChar char="•"/>
                </a:pPr>
                <a:r>
                  <a:rPr lang="en-US" sz="2400" dirty="0">
                    <a:solidFill>
                      <a:srgbClr val="FFFFFF"/>
                    </a:solidFill>
                    <a:latin typeface="Poppins"/>
                    <a:ea typeface="Poppins"/>
                    <a:cs typeface="Poppins"/>
                    <a:sym typeface="Poppins"/>
                  </a:rPr>
                  <a:t>Items can not exceed the truck if </a:t>
                </a:r>
                <a14:m>
                  <m:oMath xmlns:m="http://schemas.openxmlformats.org/officeDocument/2006/math">
                    <m:r>
                      <a:rPr lang="en-US" sz="2800" b="0" i="1" smtClean="0">
                        <a:solidFill>
                          <a:schemeClr val="bg1"/>
                        </a:solidFill>
                        <a:latin typeface="Cambria Math" panose="02040503050406030204" pitchFamily="18" charset="0"/>
                      </a:rPr>
                      <m:t>𝑋</m:t>
                    </m:r>
                    <m:r>
                      <a:rPr lang="en-US" sz="2800" b="0" i="1" baseline="-25000" smtClean="0">
                        <a:solidFill>
                          <a:schemeClr val="bg1"/>
                        </a:solidFill>
                        <a:latin typeface="Cambria Math" panose="02040503050406030204" pitchFamily="18" charset="0"/>
                      </a:rPr>
                      <m:t>𝑖𝑗</m:t>
                    </m:r>
                    <m:r>
                      <a:rPr lang="en-US" sz="2800" b="0" i="1" smtClean="0">
                        <a:solidFill>
                          <a:schemeClr val="bg1"/>
                        </a:solidFill>
                        <a:latin typeface="Cambria Math" panose="02040503050406030204" pitchFamily="18" charset="0"/>
                      </a:rPr>
                      <m:t>=</m:t>
                    </m:r>
                    <m:r>
                      <a:rPr lang="vi-VN" sz="2800" i="1">
                        <a:solidFill>
                          <a:schemeClr val="bg1"/>
                        </a:solidFill>
                        <a:latin typeface="Cambria Math" panose="02040503050406030204" pitchFamily="18" charset="0"/>
                      </a:rPr>
                      <m:t>1</m:t>
                    </m:r>
                  </m:oMath>
                </a14:m>
                <a:endParaRPr lang="en-US" sz="2400" dirty="0">
                  <a:solidFill>
                    <a:srgbClr val="FFFFFF"/>
                  </a:solidFill>
                  <a:latin typeface="Poppins"/>
                  <a:ea typeface="Poppins"/>
                  <a:cs typeface="Poppins"/>
                  <a:sym typeface="Poppins"/>
                </a:endParaRPr>
              </a:p>
            </p:txBody>
          </p:sp>
        </mc:Choice>
        <mc:Fallback xmlns="">
          <p:sp>
            <p:nvSpPr>
              <p:cNvPr id="12" name="TextBox 19">
                <a:extLst>
                  <a:ext uri="{FF2B5EF4-FFF2-40B4-BE49-F238E27FC236}">
                    <a16:creationId xmlns:a16="http://schemas.microsoft.com/office/drawing/2014/main" id="{3DF09BDD-118F-57CD-33C2-D8B658E0B9B7}"/>
                  </a:ext>
                </a:extLst>
              </p:cNvPr>
              <p:cNvSpPr txBox="1">
                <a:spLocks noRot="1" noChangeAspect="1" noMove="1" noResize="1" noEditPoints="1" noAdjustHandles="1" noChangeArrowheads="1" noChangeShapeType="1" noTextEdit="1"/>
              </p:cNvSpPr>
              <p:nvPr/>
            </p:nvSpPr>
            <p:spPr>
              <a:xfrm>
                <a:off x="1028700" y="7536360"/>
                <a:ext cx="8648700" cy="425116"/>
              </a:xfrm>
              <a:prstGeom prst="rect">
                <a:avLst/>
              </a:prstGeom>
              <a:blipFill>
                <a:blip r:embed="rId10"/>
                <a:stretch>
                  <a:fillRect t="-11429" b="-40000"/>
                </a:stretch>
              </a:blipFill>
            </p:spPr>
            <p:txBody>
              <a:bodyPr/>
              <a:lstStyle/>
              <a:p>
                <a:r>
                  <a:rPr lang="en-US">
                    <a:noFill/>
                  </a:rPr>
                  <a:t> </a:t>
                </a:r>
              </a:p>
            </p:txBody>
          </p:sp>
        </mc:Fallback>
      </mc:AlternateContent>
      <p:sp>
        <p:nvSpPr>
          <p:cNvPr id="13" name="TextBox 18">
            <a:extLst>
              <a:ext uri="{FF2B5EF4-FFF2-40B4-BE49-F238E27FC236}">
                <a16:creationId xmlns:a16="http://schemas.microsoft.com/office/drawing/2014/main" id="{CF110775-ED5D-86C0-E09F-5DCC63CFCD16}"/>
              </a:ext>
            </a:extLst>
          </p:cNvPr>
          <p:cNvSpPr txBox="1"/>
          <p:nvPr/>
        </p:nvSpPr>
        <p:spPr>
          <a:xfrm>
            <a:off x="11674122" y="2283782"/>
            <a:ext cx="5673836" cy="619125"/>
          </a:xfrm>
          <a:prstGeom prst="rect">
            <a:avLst/>
          </a:prstGeom>
        </p:spPr>
        <p:txBody>
          <a:bodyPr lIns="0" tIns="0" rIns="0" bIns="0" rtlCol="0" anchor="t">
            <a:spAutoFit/>
          </a:bodyPr>
          <a:lstStyle/>
          <a:p>
            <a:pPr algn="l">
              <a:lnSpc>
                <a:spcPts val="5220"/>
              </a:lnSpc>
            </a:pPr>
            <a:r>
              <a:rPr lang="en-US" sz="3600" b="1" spc="-162" dirty="0">
                <a:solidFill>
                  <a:srgbClr val="FFFFFF"/>
                </a:solidFill>
                <a:latin typeface="Muli Bold"/>
                <a:ea typeface="Muli Bold"/>
                <a:cs typeface="Muli Bold"/>
                <a:sym typeface="Muli Bold"/>
              </a:rPr>
              <a:t>2.1.3 Objective function</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2C8BE620-E01A-B3E1-998B-A8C0EA0A14FD}"/>
                  </a:ext>
                </a:extLst>
              </p:cNvPr>
              <p:cNvSpPr txBox="1"/>
              <p:nvPr/>
            </p:nvSpPr>
            <p:spPr>
              <a:xfrm>
                <a:off x="11674122" y="3747994"/>
                <a:ext cx="4861278" cy="135267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nary>
                        <m:naryPr>
                          <m:chr m:val="∑"/>
                          <m:ctrlPr>
                            <a:rPr lang="en-US" sz="2800" i="1" smtClean="0">
                              <a:solidFill>
                                <a:schemeClr val="bg1"/>
                              </a:solidFill>
                              <a:latin typeface="Cambria Math" panose="02040503050406030204" pitchFamily="18" charset="0"/>
                            </a:rPr>
                          </m:ctrlPr>
                        </m:naryPr>
                        <m:sub>
                          <m:r>
                            <a:rPr lang="en-US" sz="2800" b="0" i="1" smtClean="0">
                              <a:solidFill>
                                <a:schemeClr val="bg1"/>
                              </a:solidFill>
                              <a:latin typeface="Cambria Math" panose="02040503050406030204" pitchFamily="18" charset="0"/>
                            </a:rPr>
                            <m:t>𝑖</m:t>
                          </m:r>
                          <m:r>
                            <a:rPr lang="en-US" sz="2800" b="0" i="1" smtClean="0">
                              <a:solidFill>
                                <a:schemeClr val="bg1"/>
                              </a:solidFill>
                              <a:latin typeface="Cambria Math" panose="02040503050406030204" pitchFamily="18" charset="0"/>
                            </a:rPr>
                            <m:t>=1</m:t>
                          </m:r>
                        </m:sub>
                        <m:sup>
                          <m:r>
                            <a:rPr lang="en-US" sz="2800" b="0" i="1" smtClean="0">
                              <a:solidFill>
                                <a:schemeClr val="bg1"/>
                              </a:solidFill>
                              <a:latin typeface="Cambria Math" panose="02040503050406030204" pitchFamily="18" charset="0"/>
                            </a:rPr>
                            <m:t>𝐾</m:t>
                          </m:r>
                        </m:sup>
                        <m:e>
                          <m:r>
                            <a:rPr lang="en-US" sz="2800" b="0" i="1" smtClean="0">
                              <a:solidFill>
                                <a:schemeClr val="bg1"/>
                              </a:solidFill>
                              <a:latin typeface="Cambria Math" panose="02040503050406030204" pitchFamily="18" charset="0"/>
                            </a:rPr>
                            <m:t>𝑍</m:t>
                          </m:r>
                          <m:r>
                            <a:rPr lang="en-US" sz="2800" i="1" baseline="-25000">
                              <a:solidFill>
                                <a:schemeClr val="bg1"/>
                              </a:solidFill>
                              <a:latin typeface="Cambria Math" panose="02040503050406030204" pitchFamily="18" charset="0"/>
                            </a:rPr>
                            <m:t>𝑖</m:t>
                          </m:r>
                          <m:r>
                            <a:rPr lang="en-US" sz="2800" b="0" i="1" smtClean="0">
                              <a:solidFill>
                                <a:schemeClr val="bg1"/>
                              </a:solidFill>
                              <a:latin typeface="Cambria Math" panose="02040503050406030204" pitchFamily="18" charset="0"/>
                            </a:rPr>
                            <m:t>∗</m:t>
                          </m:r>
                          <m:r>
                            <a:rPr lang="en-US" sz="2800" b="0" i="1" smtClean="0">
                              <a:solidFill>
                                <a:schemeClr val="bg1"/>
                              </a:solidFill>
                              <a:latin typeface="Cambria Math" panose="02040503050406030204" pitchFamily="18" charset="0"/>
                            </a:rPr>
                            <m:t>𝐶𝑖</m:t>
                          </m:r>
                        </m:e>
                      </m:nary>
                    </m:oMath>
                  </m:oMathPara>
                </a14:m>
                <a:endParaRPr lang="en-US" sz="2800" dirty="0"/>
              </a:p>
            </p:txBody>
          </p:sp>
        </mc:Choice>
        <mc:Fallback xmlns="">
          <p:sp>
            <p:nvSpPr>
              <p:cNvPr id="15" name="TextBox 14">
                <a:extLst>
                  <a:ext uri="{FF2B5EF4-FFF2-40B4-BE49-F238E27FC236}">
                    <a16:creationId xmlns:a16="http://schemas.microsoft.com/office/drawing/2014/main" id="{2C8BE620-E01A-B3E1-998B-A8C0EA0A14FD}"/>
                  </a:ext>
                </a:extLst>
              </p:cNvPr>
              <p:cNvSpPr txBox="1">
                <a:spLocks noRot="1" noChangeAspect="1" noMove="1" noResize="1" noEditPoints="1" noAdjustHandles="1" noChangeArrowheads="1" noChangeShapeType="1" noTextEdit="1"/>
              </p:cNvSpPr>
              <p:nvPr/>
            </p:nvSpPr>
            <p:spPr>
              <a:xfrm>
                <a:off x="11674122" y="3747994"/>
                <a:ext cx="4861278" cy="1352678"/>
              </a:xfrm>
              <a:prstGeom prst="rect">
                <a:avLst/>
              </a:prstGeom>
              <a:blipFill>
                <a:blip r:embed="rId11"/>
                <a:stretch>
                  <a:fillRect/>
                </a:stretch>
              </a:blipFill>
            </p:spPr>
            <p:txBody>
              <a:bodyPr/>
              <a:lstStyle/>
              <a:p>
                <a:r>
                  <a:rPr lang="en-US">
                    <a:noFill/>
                  </a:rPr>
                  <a:t> </a:t>
                </a:r>
              </a:p>
            </p:txBody>
          </p:sp>
        </mc:Fallback>
      </mc:AlternateContent>
      <p:sp>
        <p:nvSpPr>
          <p:cNvPr id="25" name="TextBox 19">
            <a:extLst>
              <a:ext uri="{FF2B5EF4-FFF2-40B4-BE49-F238E27FC236}">
                <a16:creationId xmlns:a16="http://schemas.microsoft.com/office/drawing/2014/main" id="{76CF6558-3E1E-B397-7528-43574080FB47}"/>
              </a:ext>
            </a:extLst>
          </p:cNvPr>
          <p:cNvSpPr txBox="1"/>
          <p:nvPr/>
        </p:nvSpPr>
        <p:spPr>
          <a:xfrm>
            <a:off x="12369956" y="4217738"/>
            <a:ext cx="1181100" cy="413190"/>
          </a:xfrm>
          <a:prstGeom prst="rect">
            <a:avLst/>
          </a:prstGeom>
        </p:spPr>
        <p:txBody>
          <a:bodyPr wrap="square" lIns="0" tIns="0" rIns="0" bIns="0" rtlCol="0" anchor="t">
            <a:spAutoFit/>
          </a:bodyPr>
          <a:lstStyle/>
          <a:p>
            <a:pPr marL="259080" lvl="1" algn="l">
              <a:lnSpc>
                <a:spcPts val="3359"/>
              </a:lnSpc>
            </a:pPr>
            <a:r>
              <a:rPr lang="en-US" sz="2400" dirty="0">
                <a:solidFill>
                  <a:srgbClr val="FFFFFF"/>
                </a:solidFill>
                <a:latin typeface="Poppins"/>
                <a:ea typeface="Poppins"/>
                <a:cs typeface="Poppins"/>
                <a:sym typeface="Poppins"/>
              </a:rPr>
              <a:t>min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500"/>
                                        <p:tgtEl>
                                          <p:spTgt spid="3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fade">
                                      <p:cBhvr>
                                        <p:cTn id="37" dur="500"/>
                                        <p:tgtEl>
                                          <p:spTgt spid="3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4" grpId="0"/>
      <p:bldP spid="37" grpId="0"/>
      <p:bldP spid="38" grpId="0"/>
      <p:bldP spid="39" grpId="0"/>
      <p:bldP spid="8" grpId="0"/>
      <p:bldP spid="11" grpId="0"/>
      <p:bldP spid="12" grpId="0"/>
      <p:bldP spid="13" grpId="0"/>
      <p:bldP spid="15" grpId="0"/>
      <p:bldP spid="25"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10B812AD-5E2D-D954-AAA0-ED384A65943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B362999-DC5A-8D91-9D80-C00A5A470952}"/>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A974AB0B-9D7D-5365-988A-71E85822B421}"/>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FFE5AEFE-4039-3D4C-369D-E6D20D1723A1}"/>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8A39852B-417B-42ED-3464-099CBDC58573}"/>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B99832A8-C261-10C1-F22D-01BD6360102F}"/>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grpSp>
        <p:nvGrpSpPr>
          <p:cNvPr id="7" name="Group 7">
            <a:extLst>
              <a:ext uri="{FF2B5EF4-FFF2-40B4-BE49-F238E27FC236}">
                <a16:creationId xmlns:a16="http://schemas.microsoft.com/office/drawing/2014/main" id="{F92EE4AA-A927-B955-0DCF-B3A47DED4D06}"/>
              </a:ext>
            </a:extLst>
          </p:cNvPr>
          <p:cNvGrpSpPr/>
          <p:nvPr/>
        </p:nvGrpSpPr>
        <p:grpSpPr>
          <a:xfrm>
            <a:off x="803984" y="1549526"/>
            <a:ext cx="6301476" cy="7690457"/>
            <a:chOff x="0" y="0"/>
            <a:chExt cx="1659648" cy="1556868"/>
          </a:xfrm>
        </p:grpSpPr>
        <p:sp>
          <p:nvSpPr>
            <p:cNvPr id="8" name="Freeform 8">
              <a:extLst>
                <a:ext uri="{FF2B5EF4-FFF2-40B4-BE49-F238E27FC236}">
                  <a16:creationId xmlns:a16="http://schemas.microsoft.com/office/drawing/2014/main" id="{EED91AB4-88EA-A0CA-00B1-D438D7189A43}"/>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9" name="TextBox 9">
              <a:extLst>
                <a:ext uri="{FF2B5EF4-FFF2-40B4-BE49-F238E27FC236}">
                  <a16:creationId xmlns:a16="http://schemas.microsoft.com/office/drawing/2014/main" id="{9A45021E-26E5-FD4D-21EA-2426D30F4B34}"/>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0" name="Group 10">
            <a:extLst>
              <a:ext uri="{FF2B5EF4-FFF2-40B4-BE49-F238E27FC236}">
                <a16:creationId xmlns:a16="http://schemas.microsoft.com/office/drawing/2014/main" id="{9B0C1993-2A3D-C864-1927-8346D148C426}"/>
              </a:ext>
            </a:extLst>
          </p:cNvPr>
          <p:cNvGrpSpPr/>
          <p:nvPr/>
        </p:nvGrpSpPr>
        <p:grpSpPr>
          <a:xfrm>
            <a:off x="7703689" y="1878880"/>
            <a:ext cx="9783203" cy="7610516"/>
            <a:chOff x="0" y="0"/>
            <a:chExt cx="2576646" cy="1540685"/>
          </a:xfrm>
        </p:grpSpPr>
        <p:sp>
          <p:nvSpPr>
            <p:cNvPr id="11" name="Freeform 11">
              <a:extLst>
                <a:ext uri="{FF2B5EF4-FFF2-40B4-BE49-F238E27FC236}">
                  <a16:creationId xmlns:a16="http://schemas.microsoft.com/office/drawing/2014/main" id="{1D3B091A-09D2-9D6F-EE1C-A97B8F06EFB5}"/>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sp>
        <p:sp>
          <p:nvSpPr>
            <p:cNvPr id="12" name="TextBox 12">
              <a:extLst>
                <a:ext uri="{FF2B5EF4-FFF2-40B4-BE49-F238E27FC236}">
                  <a16:creationId xmlns:a16="http://schemas.microsoft.com/office/drawing/2014/main" id="{99603C62-A06B-803F-DF21-046015A4E0CF}"/>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16" name="Freeform 16">
            <a:extLst>
              <a:ext uri="{FF2B5EF4-FFF2-40B4-BE49-F238E27FC236}">
                <a16:creationId xmlns:a16="http://schemas.microsoft.com/office/drawing/2014/main" id="{E7F4C776-A527-7E27-BDCA-BEEF7784A079}"/>
              </a:ext>
            </a:extLst>
          </p:cNvPr>
          <p:cNvSpPr/>
          <p:nvPr/>
        </p:nvSpPr>
        <p:spPr>
          <a:xfrm>
            <a:off x="15901987" y="2053468"/>
            <a:ext cx="1357313" cy="1357313"/>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TextBox 17">
            <a:extLst>
              <a:ext uri="{FF2B5EF4-FFF2-40B4-BE49-F238E27FC236}">
                <a16:creationId xmlns:a16="http://schemas.microsoft.com/office/drawing/2014/main" id="{28D926CD-BBE8-B119-329F-9EDF8B7E37B5}"/>
              </a:ext>
            </a:extLst>
          </p:cNvPr>
          <p:cNvSpPr txBox="1"/>
          <p:nvPr/>
        </p:nvSpPr>
        <p:spPr>
          <a:xfrm>
            <a:off x="1068466" y="2158243"/>
            <a:ext cx="5772515" cy="870204"/>
          </a:xfrm>
          <a:prstGeom prst="rect">
            <a:avLst/>
          </a:prstGeom>
        </p:spPr>
        <p:txBody>
          <a:bodyPr lIns="0" tIns="0" rIns="0" bIns="0" rtlCol="0" anchor="t">
            <a:spAutoFit/>
          </a:bodyPr>
          <a:lstStyle/>
          <a:p>
            <a:pPr marL="0" marR="0" lvl="0" indent="0" algn="l" defTabSz="914400" rtl="0" eaLnBrk="1" fontAlgn="auto" latinLnBrk="0" hangingPunct="1">
              <a:lnSpc>
                <a:spcPts val="6527"/>
              </a:lnSpc>
              <a:spcBef>
                <a:spcPts val="0"/>
              </a:spcBef>
              <a:spcAft>
                <a:spcPts val="0"/>
              </a:spcAft>
              <a:buClrTx/>
              <a:buSzTx/>
              <a:buFontTx/>
              <a:buNone/>
              <a:tabLst/>
              <a:defRPr/>
            </a:pPr>
            <a:r>
              <a:rPr kumimoji="0" lang="en-US" sz="6399" b="1" i="0" u="none" strike="noStrike" kern="1200" cap="none" spc="-287" normalizeH="0" baseline="0" noProof="0" dirty="0">
                <a:ln>
                  <a:noFill/>
                </a:ln>
                <a:solidFill>
                  <a:srgbClr val="FFFFFF"/>
                </a:solidFill>
                <a:effectLst/>
                <a:uLnTx/>
                <a:uFillTx/>
                <a:latin typeface="Muli Bold"/>
                <a:ea typeface="Muli Bold"/>
                <a:cs typeface="Muli Bold"/>
                <a:sym typeface="Muli Bold"/>
              </a:rPr>
              <a:t>2. Modelling</a:t>
            </a:r>
          </a:p>
        </p:txBody>
      </p:sp>
      <p:sp>
        <p:nvSpPr>
          <p:cNvPr id="18" name="TextBox 18">
            <a:extLst>
              <a:ext uri="{FF2B5EF4-FFF2-40B4-BE49-F238E27FC236}">
                <a16:creationId xmlns:a16="http://schemas.microsoft.com/office/drawing/2014/main" id="{1B6F0B48-A702-5134-070E-A5EABEA93E44}"/>
              </a:ext>
            </a:extLst>
          </p:cNvPr>
          <p:cNvSpPr txBox="1"/>
          <p:nvPr/>
        </p:nvSpPr>
        <p:spPr>
          <a:xfrm>
            <a:off x="1167145" y="3128869"/>
            <a:ext cx="5673836" cy="619125"/>
          </a:xfrm>
          <a:prstGeom prst="rect">
            <a:avLst/>
          </a:prstGeom>
        </p:spPr>
        <p:txBody>
          <a:bodyPr lIns="0" tIns="0" rIns="0" bIns="0" rtlCol="0" anchor="t">
            <a:spAutoFit/>
          </a:bodyPr>
          <a:lstStyle/>
          <a:p>
            <a:pPr marL="0" marR="0" lvl="0" indent="0" algn="l" defTabSz="914400" rtl="0" eaLnBrk="1" fontAlgn="auto" latinLnBrk="0" hangingPunct="1">
              <a:lnSpc>
                <a:spcPts val="5220"/>
              </a:lnSpc>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2.2 MIP model</a:t>
            </a:r>
          </a:p>
        </p:txBody>
      </p:sp>
      <p:sp>
        <p:nvSpPr>
          <p:cNvPr id="19" name="TextBox 19">
            <a:extLst>
              <a:ext uri="{FF2B5EF4-FFF2-40B4-BE49-F238E27FC236}">
                <a16:creationId xmlns:a16="http://schemas.microsoft.com/office/drawing/2014/main" id="{544F3353-0575-BF39-1D83-3F298F5C18A5}"/>
              </a:ext>
            </a:extLst>
          </p:cNvPr>
          <p:cNvSpPr txBox="1"/>
          <p:nvPr/>
        </p:nvSpPr>
        <p:spPr>
          <a:xfrm>
            <a:off x="876053" y="3934842"/>
            <a:ext cx="6076761" cy="1285224"/>
          </a:xfrm>
          <a:prstGeom prst="rect">
            <a:avLst/>
          </a:prstGeom>
        </p:spPr>
        <p:txBody>
          <a:bodyPr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li, </a:t>
            </a:r>
            <a:r>
              <a:rPr kumimoji="0" lang="en-US" sz="2400" b="0" i="0" u="none" strike="noStrike" kern="1200" cap="none" spc="0" normalizeH="0" baseline="0" noProof="0" dirty="0" err="1">
                <a:ln>
                  <a:noFill/>
                </a:ln>
                <a:solidFill>
                  <a:srgbClr val="FFFFFF"/>
                </a:solidFill>
                <a:effectLst/>
                <a:uLnTx/>
                <a:uFillTx/>
                <a:latin typeface="Poppins"/>
                <a:ea typeface="Poppins"/>
                <a:cs typeface="Poppins"/>
                <a:sym typeface="Poppins"/>
              </a:rPr>
              <a:t>ri</a:t>
            </a: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 bi, </a:t>
            </a:r>
            <a:r>
              <a:rPr kumimoji="0" lang="en-US" sz="2400" b="0" i="0" u="none" strike="noStrike" kern="1200" cap="none" spc="0" normalizeH="0" baseline="0" noProof="0" dirty="0" err="1">
                <a:ln>
                  <a:noFill/>
                </a:ln>
                <a:solidFill>
                  <a:srgbClr val="FFFFFF"/>
                </a:solidFill>
                <a:effectLst/>
                <a:uLnTx/>
                <a:uFillTx/>
                <a:latin typeface="Poppins"/>
                <a:ea typeface="Poppins"/>
                <a:cs typeface="Poppins"/>
                <a:sym typeface="Poppins"/>
              </a:rPr>
              <a:t>ti</a:t>
            </a: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 : left, right, bottom and top coordinates of item I</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endPar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endParaRPr>
          </a:p>
        </p:txBody>
      </p:sp>
      <p:sp>
        <p:nvSpPr>
          <p:cNvPr id="20" name="TextBox 20">
            <a:extLst>
              <a:ext uri="{FF2B5EF4-FFF2-40B4-BE49-F238E27FC236}">
                <a16:creationId xmlns:a16="http://schemas.microsoft.com/office/drawing/2014/main" id="{6F6C921E-07CB-DCF2-FFED-00133F9ADB78}"/>
              </a:ext>
            </a:extLst>
          </p:cNvPr>
          <p:cNvSpPr txBox="1"/>
          <p:nvPr/>
        </p:nvSpPr>
        <p:spPr>
          <a:xfrm>
            <a:off x="7703689" y="2885029"/>
            <a:ext cx="6023040" cy="843915"/>
          </a:xfrm>
          <a:prstGeom prst="rect">
            <a:avLst/>
          </a:prstGeom>
        </p:spPr>
        <p:txBody>
          <a:bodyPr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800" b="1" i="1" u="none" strike="noStrike" kern="1200" cap="none" spc="0" normalizeH="0" baseline="0" noProof="0" dirty="0" err="1">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X</a:t>
            </a:r>
            <a:r>
              <a:rPr kumimoji="0" lang="en-US" sz="1800" b="1" i="1" u="none" strike="noStrike" kern="1200" cap="none" spc="0" normalizeH="0" baseline="0" noProof="0" dirty="0" err="1">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ij</a:t>
            </a:r>
            <a:r>
              <a:rPr kumimoji="0" lang="en-US" sz="1800" b="1" i="1"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 </a:t>
            </a:r>
            <a:r>
              <a:rPr kumimoji="0" lang="en-US" sz="2400" b="1" i="1"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 </a:t>
            </a:r>
            <a:r>
              <a:rPr kumimoji="0" lang="en-US" sz="2800" b="1" i="0"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 1</a:t>
            </a:r>
            <a:r>
              <a:rPr kumimoji="0" lang="en-US" sz="2800" b="1" i="1"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rPr>
              <a:t>:  </a:t>
            </a: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item </a:t>
            </a:r>
            <a:r>
              <a:rPr kumimoji="0" lang="en-US" sz="2400" b="0" i="0" u="none" strike="noStrike" kern="1200" cap="none" spc="0" normalizeH="0" baseline="0" noProof="0" dirty="0" err="1">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i</a:t>
            </a:r>
            <a:r>
              <a:rPr kumimoji="0" lang="en-US" sz="2400" b="0" i="0" u="none" strike="noStrike" kern="1200" cap="none" spc="0" normalizeH="0" baseline="0" noProof="0" dirty="0">
                <a:ln>
                  <a:noFill/>
                </a:ln>
                <a:solidFill>
                  <a:srgbClr val="FFFFFF"/>
                </a:solidFill>
                <a:effectLst/>
                <a:uLnTx/>
                <a:uFillTx/>
                <a:latin typeface="Poppins" panose="00000500000000000000" pitchFamily="2" charset="0"/>
                <a:ea typeface="Cambria Math" panose="02040503050406030204" pitchFamily="18" charset="0"/>
                <a:cs typeface="Poppins" panose="00000500000000000000" pitchFamily="2" charset="0"/>
                <a:sym typeface="Poppins Bold Italics"/>
              </a:rPr>
              <a:t> packed in bin j</a:t>
            </a:r>
          </a:p>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endParaRPr kumimoji="0" lang="en-US" sz="2400" b="1" i="1"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Bold Italics"/>
              <a:sym typeface="Poppins Bold Italics"/>
            </a:endParaRPr>
          </a:p>
        </p:txBody>
      </p:sp>
      <p:sp>
        <p:nvSpPr>
          <p:cNvPr id="21" name="TextBox 21">
            <a:extLst>
              <a:ext uri="{FF2B5EF4-FFF2-40B4-BE49-F238E27FC236}">
                <a16:creationId xmlns:a16="http://schemas.microsoft.com/office/drawing/2014/main" id="{31AC990D-D70F-53E2-E7D4-5D15A1324DBB}"/>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sp>
        <p:nvSpPr>
          <p:cNvPr id="22" name="TextBox 22">
            <a:extLst>
              <a:ext uri="{FF2B5EF4-FFF2-40B4-BE49-F238E27FC236}">
                <a16:creationId xmlns:a16="http://schemas.microsoft.com/office/drawing/2014/main" id="{86ACFE77-7898-A1AA-54CC-1EE1CD659385}"/>
              </a:ext>
            </a:extLst>
          </p:cNvPr>
          <p:cNvSpPr txBox="1"/>
          <p:nvPr/>
        </p:nvSpPr>
        <p:spPr>
          <a:xfrm>
            <a:off x="8052893" y="1977268"/>
            <a:ext cx="5673836" cy="619125"/>
          </a:xfrm>
          <a:prstGeom prst="rect">
            <a:avLst/>
          </a:prstGeom>
        </p:spPr>
        <p:txBody>
          <a:bodyPr lIns="0" tIns="0" rIns="0" bIns="0" rtlCol="0" anchor="t">
            <a:spAutoFit/>
          </a:bodyPr>
          <a:lstStyle/>
          <a:p>
            <a:pPr marL="0" marR="0" lvl="0" indent="0" algn="l" defTabSz="914400" rtl="0" eaLnBrk="1" fontAlgn="auto" latinLnBrk="0" hangingPunct="1">
              <a:lnSpc>
                <a:spcPts val="5220"/>
              </a:lnSpc>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2.2.1 Decision variables</a:t>
            </a:r>
          </a:p>
        </p:txBody>
      </p:sp>
      <p:sp>
        <p:nvSpPr>
          <p:cNvPr id="23" name="TextBox 23">
            <a:extLst>
              <a:ext uri="{FF2B5EF4-FFF2-40B4-BE49-F238E27FC236}">
                <a16:creationId xmlns:a16="http://schemas.microsoft.com/office/drawing/2014/main" id="{449E9244-30C1-A813-1D1A-995FC952E70D}"/>
              </a:ext>
            </a:extLst>
          </p:cNvPr>
          <p:cNvSpPr txBox="1"/>
          <p:nvPr/>
        </p:nvSpPr>
        <p:spPr>
          <a:xfrm>
            <a:off x="10139271" y="-1088367"/>
            <a:ext cx="769590"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dirty="0" err="1">
                <a:ln>
                  <a:noFill/>
                </a:ln>
                <a:solidFill>
                  <a:srgbClr val="FFFFFF"/>
                </a:solidFill>
                <a:effectLst/>
                <a:uLnTx/>
                <a:uFillTx/>
                <a:latin typeface="Poppins"/>
                <a:ea typeface="Poppins"/>
                <a:cs typeface="Poppins"/>
                <a:sym typeface="Poppins"/>
              </a:rPr>
              <a:t>Xij</a:t>
            </a:r>
            <a:r>
              <a:rPr kumimoji="0" lang="en-US" sz="2251" b="0" i="0" u="none" strike="noStrike" kern="1200" cap="none" spc="0" normalizeH="0" baseline="0" noProof="0" dirty="0">
                <a:ln>
                  <a:noFill/>
                </a:ln>
                <a:solidFill>
                  <a:srgbClr val="FFFFFF"/>
                </a:solidFill>
                <a:effectLst/>
                <a:uLnTx/>
                <a:uFillTx/>
                <a:latin typeface="Poppins"/>
                <a:ea typeface="Poppins"/>
                <a:cs typeface="Poppins"/>
                <a:sym typeface="Poppins"/>
              </a:rPr>
              <a:t> = 1</a:t>
            </a:r>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9090F022-93FB-02A7-0491-6285938FC8D2}"/>
                  </a:ext>
                </a:extLst>
              </p:cNvPr>
              <p:cNvSpPr txBox="1"/>
              <p:nvPr/>
            </p:nvSpPr>
            <p:spPr>
              <a:xfrm>
                <a:off x="7778654" y="3439187"/>
                <a:ext cx="8239479" cy="21967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nary>
                      <m:naryPr>
                        <m:chr m:val="∑"/>
                        <m:limLoc m:val="subSup"/>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naryPr>
                      <m:sub>
                        <m:r>
                          <m:rPr>
                            <m:brk m:alnAt="25"/>
                          </m:r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𝑖</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=1</m:t>
                        </m:r>
                      </m:sub>
                      <m:sup>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𝑁</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_</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𝑖𝑡𝑒𝑚𝑠</m:t>
                        </m:r>
                      </m:sup>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𝑋</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mn-ea"/>
                            <a:cs typeface="+mn-cs"/>
                          </a:rPr>
                          <m:t>𝑖𝑗</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 </m:t>
                        </m:r>
                      </m:e>
                    </m:nary>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≥1 ↔  </m:t>
                    </m:r>
                    <m:r>
                      <a:rPr kumimoji="0" lang="en-US" sz="2800" b="1"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𝒁</m:t>
                    </m:r>
                    <m:r>
                      <m:rPr>
                        <m:nor/>
                      </m:rPr>
                      <a:rPr kumimoji="0" lang="en-US" sz="2800" b="1" i="1" u="none" strike="noStrike" kern="1200" cap="none" spc="0" normalizeH="0" baseline="-25000" noProof="0" dirty="0">
                        <a:ln>
                          <a:noFill/>
                        </a:ln>
                        <a:solidFill>
                          <a:prstClr val="white"/>
                        </a:solidFill>
                        <a:effectLst/>
                        <a:uLnTx/>
                        <a:uFillTx/>
                        <a:latin typeface="Cambria Math" panose="02040503050406030204" pitchFamily="18" charset="0"/>
                        <a:ea typeface="Cambria Math" panose="02040503050406030204" pitchFamily="18" charset="0"/>
                        <a:cs typeface="+mn-cs"/>
                      </a:rPr>
                      <m:t>j</m:t>
                    </m:r>
                    <m:r>
                      <a:rPr kumimoji="0" lang="en-US" sz="2800" b="1"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1"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𝟏</m:t>
                    </m:r>
                  </m:oMath>
                </a14:m>
                <a:r>
                  <a:rPr kumimoji="0" lang="en-US" sz="2400" b="0" i="0" u="none" strike="noStrike" kern="1200" cap="none" spc="0" normalizeH="0" baseline="0" noProof="0" dirty="0">
                    <a:ln>
                      <a:noFill/>
                    </a:ln>
                    <a:solidFill>
                      <a:prstClr val="white"/>
                    </a:solidFill>
                    <a:effectLst/>
                    <a:uLnTx/>
                    <a:uFillTx/>
                    <a:latin typeface="Darker Grotesque Medium" panose="020B0604020202020204" charset="0"/>
                    <a:ea typeface="+mn-ea"/>
                    <a:cs typeface="+mn-cs"/>
                  </a:rPr>
                  <a:t>: bin j has been used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Calibr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1" u="none" strike="noStrike" kern="1200" cap="none" spc="0" normalizeH="0" baseline="0" noProof="1">
                    <a:ln>
                      <a:noFill/>
                    </a:ln>
                    <a:solidFill>
                      <a:prstClr val="white"/>
                    </a:solidFill>
                    <a:effectLst/>
                    <a:uLnTx/>
                    <a:uFillTx/>
                    <a:latin typeface="Cambria Math" panose="02040503050406030204" pitchFamily="18" charset="0"/>
                    <a:ea typeface="Cambria Math" panose="02040503050406030204" pitchFamily="18" charset="0"/>
                    <a:cs typeface="+mn-cs"/>
                  </a:rPr>
                  <a:t>R</a:t>
                </a:r>
                <a:r>
                  <a:rPr kumimoji="0" lang="en-US" sz="2800" b="1" i="1" u="none" strike="noStrike" kern="1200" cap="none" spc="0" normalizeH="0" baseline="-25000" noProof="1">
                    <a:ln>
                      <a:noFill/>
                    </a:ln>
                    <a:solidFill>
                      <a:prstClr val="white"/>
                    </a:solidFill>
                    <a:effectLst/>
                    <a:uLnTx/>
                    <a:uFillTx/>
                    <a:latin typeface="Cambria Math" panose="02040503050406030204" pitchFamily="18" charset="0"/>
                    <a:ea typeface="Cambria Math" panose="02040503050406030204" pitchFamily="18" charset="0"/>
                    <a:cs typeface="+mn-cs"/>
                  </a:rPr>
                  <a:t>i</a:t>
                </a:r>
                <a:r>
                  <a:rPr kumimoji="0" lang="en-US" sz="2800" b="1" i="0" u="none" strike="noStrike" kern="1200" cap="none" spc="0" normalizeH="0" baseline="0" noProof="1">
                    <a:ln>
                      <a:noFill/>
                    </a:ln>
                    <a:solidFill>
                      <a:prstClr val="white"/>
                    </a:solidFill>
                    <a:effectLst/>
                    <a:uLnTx/>
                    <a:uFillTx/>
                    <a:latin typeface="Cambria Math" panose="02040503050406030204" pitchFamily="18" charset="0"/>
                    <a:ea typeface="Cambria Math" panose="02040503050406030204" pitchFamily="18" charset="0"/>
                    <a:cs typeface="+mn-cs"/>
                  </a:rPr>
                  <a:t> = 1</a:t>
                </a:r>
                <a:r>
                  <a:rPr kumimoji="0" lang="en-US" sz="2800" b="0" i="0" u="none" strike="noStrike" kern="1200" cap="none" spc="0" normalizeH="0" baseline="0" noProof="1">
                    <a:ln>
                      <a:noFill/>
                    </a:ln>
                    <a:solidFill>
                      <a:prstClr val="white"/>
                    </a:solidFill>
                    <a:effectLst/>
                    <a:uLnTx/>
                    <a:uFillTx/>
                    <a:latin typeface="Darker Grotesque Medium" panose="020B0604020202020204" charset="0"/>
                    <a:ea typeface="+mn-ea"/>
                    <a:cs typeface="+mn-cs"/>
                  </a:rPr>
                  <a:t>: </a:t>
                </a:r>
                <a:r>
                  <a:rPr kumimoji="0" lang="en-US" sz="2400" b="0" i="0" u="none" strike="noStrike" kern="1200" cap="none" spc="0" normalizeH="0" baseline="0" noProof="1">
                    <a:ln>
                      <a:noFill/>
                    </a:ln>
                    <a:solidFill>
                      <a:prstClr val="white"/>
                    </a:solidFill>
                    <a:effectLst/>
                    <a:uLnTx/>
                    <a:uFillTx/>
                    <a:latin typeface="Poppins" panose="00000500000000000000" pitchFamily="2" charset="0"/>
                    <a:ea typeface="+mn-ea"/>
                    <a:cs typeface="Poppins" panose="00000500000000000000" pitchFamily="2" charset="0"/>
                  </a:rPr>
                  <a:t>item </a:t>
                </a:r>
                <a:r>
                  <a:rPr kumimoji="0" lang="en-US" sz="2400" b="0" i="1" u="none" strike="noStrike" kern="1200" cap="none" spc="0" normalizeH="0" baseline="0" noProof="1">
                    <a:ln>
                      <a:noFill/>
                    </a:ln>
                    <a:solidFill>
                      <a:prstClr val="white"/>
                    </a:solidFill>
                    <a:effectLst/>
                    <a:uLnTx/>
                    <a:uFillTx/>
                    <a:latin typeface="Poppins" panose="00000500000000000000" pitchFamily="2" charset="0"/>
                    <a:ea typeface="+mn-ea"/>
                    <a:cs typeface="Poppins" panose="00000500000000000000" pitchFamily="2" charset="0"/>
                  </a:rPr>
                  <a:t>i</a:t>
                </a:r>
                <a:r>
                  <a:rPr kumimoji="0" lang="en-US" sz="2400" b="0" i="0" u="none" strike="noStrike" kern="1200" cap="none" spc="0" normalizeH="0" baseline="0" noProof="1">
                    <a:ln>
                      <a:noFill/>
                    </a:ln>
                    <a:solidFill>
                      <a:prstClr val="white"/>
                    </a:solidFill>
                    <a:effectLst/>
                    <a:uLnTx/>
                    <a:uFillTx/>
                    <a:latin typeface="Poppins" panose="00000500000000000000" pitchFamily="2" charset="0"/>
                    <a:ea typeface="+mn-ea"/>
                    <a:cs typeface="Poppins" panose="00000500000000000000" pitchFamily="2" charset="0"/>
                  </a:rPr>
                  <a:t> is rotated 90</a:t>
                </a:r>
                <a14:m>
                  <m:oMath xmlns:m="http://schemas.openxmlformats.org/officeDocument/2006/math">
                    <m:r>
                      <a:rPr kumimoji="0" lang="en-US" sz="2400" b="0" i="1" u="none" strike="noStrike" kern="1200" cap="none" spc="0" normalizeH="0" baseline="0" noProof="1" dirty="0" smtClean="0">
                        <a:ln>
                          <a:noFill/>
                        </a:ln>
                        <a:solidFill>
                          <a:prstClr val="white"/>
                        </a:solidFill>
                        <a:effectLst/>
                        <a:uLnTx/>
                        <a:uFillTx/>
                        <a:latin typeface="Cambria Math" panose="02040503050406030204" pitchFamily="18" charset="0"/>
                        <a:ea typeface="Cambria Math" panose="02040503050406030204" pitchFamily="18" charset="0"/>
                        <a:cs typeface="+mn-cs"/>
                      </a:rPr>
                      <m:t>°</m:t>
                    </m:r>
                  </m:oMath>
                </a14:m>
                <a:endParaRPr kumimoji="0" lang="en-US" sz="2400" b="0" i="0" u="none" strike="noStrike" kern="1200" cap="none" spc="0" normalizeH="0" baseline="0" noProof="1">
                  <a:ln>
                    <a:noFill/>
                  </a:ln>
                  <a:solidFill>
                    <a:prstClr val="white"/>
                  </a:solidFill>
                  <a:effectLst/>
                  <a:uLnTx/>
                  <a:uFillTx/>
                  <a:latin typeface="Poppins" panose="00000500000000000000" pitchFamily="2" charset="0"/>
                  <a:ea typeface="+mn-ea"/>
                  <a:cs typeface="Poppins" panose="00000500000000000000" pitchFamily="2" charset="0"/>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1" i="1" u="none" strike="noStrike" kern="1200" cap="none" spc="0" normalizeH="0" baseline="0" noProof="1">
                    <a:ln>
                      <a:noFill/>
                    </a:ln>
                    <a:solidFill>
                      <a:prstClr val="white"/>
                    </a:solidFill>
                    <a:effectLst/>
                    <a:uLnTx/>
                    <a:uFillTx/>
                    <a:latin typeface="Cambria Math" panose="02040503050406030204" pitchFamily="18" charset="0"/>
                    <a:ea typeface="Cambria Math" panose="02040503050406030204" pitchFamily="18" charset="0"/>
                    <a:cs typeface="+mn-cs"/>
                  </a:rPr>
                  <a:t>R</a:t>
                </a:r>
                <a:r>
                  <a:rPr kumimoji="0" lang="en-US" sz="2800" b="1" i="1" u="none" strike="noStrike" kern="1200" cap="none" spc="0" normalizeH="0" baseline="-25000" noProof="1">
                    <a:ln>
                      <a:noFill/>
                    </a:ln>
                    <a:solidFill>
                      <a:prstClr val="white"/>
                    </a:solidFill>
                    <a:effectLst/>
                    <a:uLnTx/>
                    <a:uFillTx/>
                    <a:latin typeface="Cambria Math" panose="02040503050406030204" pitchFamily="18" charset="0"/>
                    <a:ea typeface="Cambria Math" panose="02040503050406030204" pitchFamily="18" charset="0"/>
                    <a:cs typeface="+mn-cs"/>
                  </a:rPr>
                  <a:t>i</a:t>
                </a:r>
                <a:r>
                  <a:rPr kumimoji="0" lang="en-US" sz="2800" b="1" i="0" u="none" strike="noStrike" kern="1200" cap="none" spc="0" normalizeH="0" baseline="0" noProof="1">
                    <a:ln>
                      <a:noFill/>
                    </a:ln>
                    <a:solidFill>
                      <a:prstClr val="white"/>
                    </a:solidFill>
                    <a:effectLst/>
                    <a:uLnTx/>
                    <a:uFillTx/>
                    <a:latin typeface="Cambria Math" panose="02040503050406030204" pitchFamily="18" charset="0"/>
                    <a:ea typeface="Cambria Math" panose="02040503050406030204" pitchFamily="18" charset="0"/>
                    <a:cs typeface="+mn-cs"/>
                  </a:rPr>
                  <a:t> = 0: </a:t>
                </a:r>
                <a:r>
                  <a:rPr kumimoji="0" lang="en-US" sz="2400" b="0" i="0" u="none" strike="noStrike" kern="1200" cap="none" spc="0" normalizeH="0" baseline="0" noProof="1">
                    <a:ln>
                      <a:noFill/>
                    </a:ln>
                    <a:solidFill>
                      <a:prstClr val="white"/>
                    </a:solidFill>
                    <a:effectLst/>
                    <a:uLnTx/>
                    <a:uFillTx/>
                    <a:latin typeface="Poppins" panose="00000500000000000000" pitchFamily="2" charset="0"/>
                    <a:ea typeface="Cambria Math" panose="02040503050406030204" pitchFamily="18" charset="0"/>
                    <a:cs typeface="Poppins" panose="00000500000000000000" pitchFamily="2" charset="0"/>
                  </a:rPr>
                  <a:t>item </a:t>
                </a:r>
                <a:r>
                  <a:rPr kumimoji="0" lang="en-US" sz="2400" b="0" i="1" u="none" strike="noStrike" kern="1200" cap="none" spc="0" normalizeH="0" baseline="0" noProof="1">
                    <a:ln>
                      <a:noFill/>
                    </a:ln>
                    <a:solidFill>
                      <a:prstClr val="white"/>
                    </a:solidFill>
                    <a:effectLst/>
                    <a:uLnTx/>
                    <a:uFillTx/>
                    <a:latin typeface="Poppins" panose="00000500000000000000" pitchFamily="2" charset="0"/>
                    <a:ea typeface="Cambria Math" panose="02040503050406030204" pitchFamily="18" charset="0"/>
                    <a:cs typeface="Poppins" panose="00000500000000000000" pitchFamily="2" charset="0"/>
                  </a:rPr>
                  <a:t>i</a:t>
                </a:r>
                <a:r>
                  <a:rPr kumimoji="0" lang="en-US" sz="2400" b="0" i="0" u="none" strike="noStrike" kern="1200" cap="none" spc="0" normalizeH="0" baseline="0" noProof="1">
                    <a:ln>
                      <a:noFill/>
                    </a:ln>
                    <a:solidFill>
                      <a:prstClr val="white"/>
                    </a:solidFill>
                    <a:effectLst/>
                    <a:uLnTx/>
                    <a:uFillTx/>
                    <a:latin typeface="Poppins" panose="00000500000000000000" pitchFamily="2" charset="0"/>
                    <a:ea typeface="Cambria Math" panose="02040503050406030204" pitchFamily="18" charset="0"/>
                    <a:cs typeface="Poppins" panose="00000500000000000000" pitchFamily="2" charset="0"/>
                  </a:rPr>
                  <a:t> is not rotated</a:t>
                </a:r>
                <a:endParaRPr kumimoji="0" lang="en-US" sz="2400" b="0" i="0" u="none" strike="noStrike" kern="1200" cap="none" spc="0" normalizeH="0" baseline="0" noProof="1">
                  <a:ln>
                    <a:noFill/>
                  </a:ln>
                  <a:solidFill>
                    <a:prstClr val="white"/>
                  </a:solidFill>
                  <a:effectLst/>
                  <a:uLnTx/>
                  <a:uFillTx/>
                  <a:latin typeface="Darker Grotesque Medium" panose="020B0604020202020204" charset="0"/>
                  <a:ea typeface="+mn-ea"/>
                  <a:cs typeface="+mn-cs"/>
                </a:endParaRPr>
              </a:p>
            </p:txBody>
          </p:sp>
        </mc:Choice>
        <mc:Fallback xmlns="">
          <p:sp>
            <p:nvSpPr>
              <p:cNvPr id="24" name="TextBox 23">
                <a:extLst>
                  <a:ext uri="{FF2B5EF4-FFF2-40B4-BE49-F238E27FC236}">
                    <a16:creationId xmlns:a16="http://schemas.microsoft.com/office/drawing/2014/main" id="{9090F022-93FB-02A7-0491-6285938FC8D2}"/>
                  </a:ext>
                </a:extLst>
              </p:cNvPr>
              <p:cNvSpPr txBox="1">
                <a:spLocks noRot="1" noChangeAspect="1" noMove="1" noResize="1" noEditPoints="1" noAdjustHandles="1" noChangeArrowheads="1" noChangeShapeType="1" noTextEdit="1"/>
              </p:cNvSpPr>
              <p:nvPr/>
            </p:nvSpPr>
            <p:spPr>
              <a:xfrm>
                <a:off x="7778654" y="3439187"/>
                <a:ext cx="8239479" cy="2196755"/>
              </a:xfrm>
              <a:prstGeom prst="rect">
                <a:avLst/>
              </a:prstGeom>
              <a:blipFill>
                <a:blip r:embed="rId6"/>
                <a:stretch>
                  <a:fillRect l="-1331" b="-6371"/>
                </a:stretch>
              </a:blipFill>
            </p:spPr>
            <p:txBody>
              <a:bodyPr/>
              <a:lstStyle/>
              <a:p>
                <a:r>
                  <a:rPr lang="en-US">
                    <a:noFill/>
                  </a:rPr>
                  <a:t> </a:t>
                </a:r>
              </a:p>
            </p:txBody>
          </p:sp>
        </mc:Fallback>
      </mc:AlternateContent>
      <p:grpSp>
        <p:nvGrpSpPr>
          <p:cNvPr id="25" name="Group 24">
            <a:extLst>
              <a:ext uri="{FF2B5EF4-FFF2-40B4-BE49-F238E27FC236}">
                <a16:creationId xmlns:a16="http://schemas.microsoft.com/office/drawing/2014/main" id="{493D5214-10D6-EB75-C04A-E052750D1E7F}"/>
              </a:ext>
            </a:extLst>
          </p:cNvPr>
          <p:cNvGrpSpPr/>
          <p:nvPr/>
        </p:nvGrpSpPr>
        <p:grpSpPr>
          <a:xfrm>
            <a:off x="7850054" y="5911516"/>
            <a:ext cx="6613289" cy="916148"/>
            <a:chOff x="3212006" y="1996776"/>
            <a:chExt cx="4701520" cy="916148"/>
          </a:xfrm>
        </p:grpSpPr>
        <p:sp>
          <p:nvSpPr>
            <p:cNvPr id="26" name="TextBox 25">
              <a:extLst>
                <a:ext uri="{FF2B5EF4-FFF2-40B4-BE49-F238E27FC236}">
                  <a16:creationId xmlns:a16="http://schemas.microsoft.com/office/drawing/2014/main" id="{41519FA5-E6AD-0BCE-676A-DDAD7E8DB488}"/>
                </a:ext>
              </a:extLst>
            </p:cNvPr>
            <p:cNvSpPr txBox="1"/>
            <p:nvPr/>
          </p:nvSpPr>
          <p:spPr>
            <a:xfrm>
              <a:off x="3212006" y="2248642"/>
              <a:ext cx="4701520" cy="472181"/>
            </a:xfrm>
            <a:prstGeom prst="rect">
              <a:avLst/>
            </a:prstGeom>
            <a:noFill/>
          </p:spPr>
          <p:txBody>
            <a:bodyPr wrap="square">
              <a:spAutoFit/>
            </a:bodyPr>
            <a:lstStyle/>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kumimoji="0" lang="en-US" sz="2400" b="0"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if item </a:t>
              </a:r>
              <a:r>
                <a:rPr kumimoji="0" lang="en-US" sz="2400" b="0" i="0" u="none" strike="noStrike" kern="1200" cap="none" spc="0" normalizeH="0" baseline="0" noProof="0" dirty="0" err="1">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i</a:t>
              </a:r>
              <a:r>
                <a:rPr kumimoji="0" lang="en-US" sz="2400" b="0"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 not rotated: </a:t>
              </a:r>
              <a:r>
                <a:rPr kumimoji="0" lang="en-US" sz="2400" b="1" i="1"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R</a:t>
              </a:r>
              <a:r>
                <a:rPr kumimoji="0" lang="en-US" sz="2400" b="1" i="1" u="none" strike="noStrike" kern="1200" cap="none" spc="0" normalizeH="0" baseline="-2500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i  </a:t>
              </a:r>
              <a:r>
                <a:rPr kumimoji="0" lang="en-US" sz="2400" b="1"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 0</a:t>
              </a: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9271FB9B-C782-2186-5E86-96554FB8B00A}"/>
                    </a:ext>
                  </a:extLst>
                </p:cNvPr>
                <p:cNvSpPr txBox="1"/>
                <p:nvPr/>
              </p:nvSpPr>
              <p:spPr>
                <a:xfrm>
                  <a:off x="6114609" y="1996776"/>
                  <a:ext cx="1522417" cy="9161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d>
                          <m:dPr>
                            <m:begChr m:val="{"/>
                            <m:endChr m:val=""/>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dPr>
                          <m:e>
                            <m:eqArr>
                              <m:eqArr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eqArr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𝑟</m:t>
                                </m:r>
                                <m:r>
                                  <a:rPr kumimoji="0" lang="en-US" sz="24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𝑙</m:t>
                                    </m:r>
                                  </m:e>
                                  <m: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𝑤</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e>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𝑡</m:t>
                                </m:r>
                                <m:r>
                                  <a:rPr kumimoji="0" lang="en-US" sz="24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𝑏</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h</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e>
                            </m:eqArr>
                          </m:e>
                        </m:d>
                      </m:oMath>
                    </m:oMathPara>
                  </a14:m>
                  <a:endParaRPr kumimoji="0" lang="en-US" sz="2400" b="0" i="0" u="none" strike="noStrike" kern="1200" cap="none" spc="0" normalizeH="0" baseline="0" noProof="0" dirty="0">
                    <a:ln>
                      <a:noFill/>
                    </a:ln>
                    <a:solidFill>
                      <a:prstClr val="white"/>
                    </a:solidFill>
                    <a:effectLst/>
                    <a:uLnTx/>
                    <a:uFillTx/>
                    <a:latin typeface="Poppins" panose="00000500000000000000" pitchFamily="2" charset="0"/>
                    <a:ea typeface="+mn-ea"/>
                    <a:cs typeface="Poppins" panose="00000500000000000000" pitchFamily="2" charset="0"/>
                  </a:endParaRPr>
                </a:p>
              </p:txBody>
            </p:sp>
          </mc:Choice>
          <mc:Fallback xmlns="">
            <p:sp>
              <p:nvSpPr>
                <p:cNvPr id="27" name="TextBox 26">
                  <a:extLst>
                    <a:ext uri="{FF2B5EF4-FFF2-40B4-BE49-F238E27FC236}">
                      <a16:creationId xmlns:a16="http://schemas.microsoft.com/office/drawing/2014/main" id="{9271FB9B-C782-2186-5E86-96554FB8B00A}"/>
                    </a:ext>
                  </a:extLst>
                </p:cNvPr>
                <p:cNvSpPr txBox="1">
                  <a:spLocks noRot="1" noChangeAspect="1" noMove="1" noResize="1" noEditPoints="1" noAdjustHandles="1" noChangeArrowheads="1" noChangeShapeType="1" noTextEdit="1"/>
                </p:cNvSpPr>
                <p:nvPr/>
              </p:nvSpPr>
              <p:spPr>
                <a:xfrm>
                  <a:off x="6114609" y="1996776"/>
                  <a:ext cx="1522417" cy="916148"/>
                </a:xfrm>
                <a:prstGeom prst="rect">
                  <a:avLst/>
                </a:prstGeom>
                <a:blipFill>
                  <a:blip r:embed="rId7"/>
                  <a:stretch>
                    <a:fillRect/>
                  </a:stretch>
                </a:blipFill>
              </p:spPr>
              <p:txBody>
                <a:bodyPr/>
                <a:lstStyle/>
                <a:p>
                  <a:r>
                    <a:rPr lang="en-US">
                      <a:noFill/>
                    </a:rPr>
                    <a:t> </a:t>
                  </a:r>
                </a:p>
              </p:txBody>
            </p:sp>
          </mc:Fallback>
        </mc:AlternateContent>
      </p:grpSp>
      <p:grpSp>
        <p:nvGrpSpPr>
          <p:cNvPr id="28" name="Group 27">
            <a:extLst>
              <a:ext uri="{FF2B5EF4-FFF2-40B4-BE49-F238E27FC236}">
                <a16:creationId xmlns:a16="http://schemas.microsoft.com/office/drawing/2014/main" id="{6EE59679-8973-60F8-B2D1-C6A1B1818586}"/>
              </a:ext>
            </a:extLst>
          </p:cNvPr>
          <p:cNvGrpSpPr/>
          <p:nvPr/>
        </p:nvGrpSpPr>
        <p:grpSpPr>
          <a:xfrm>
            <a:off x="7833579" y="7080493"/>
            <a:ext cx="6674832" cy="916148"/>
            <a:chOff x="3200293" y="3342125"/>
            <a:chExt cx="4745272" cy="916148"/>
          </a:xfrm>
        </p:grpSpPr>
        <p:sp>
          <p:nvSpPr>
            <p:cNvPr id="29" name="TextBox 28">
              <a:extLst>
                <a:ext uri="{FF2B5EF4-FFF2-40B4-BE49-F238E27FC236}">
                  <a16:creationId xmlns:a16="http://schemas.microsoft.com/office/drawing/2014/main" id="{FC4D953E-CBA7-B479-829B-7C0DB9DA1BCE}"/>
                </a:ext>
              </a:extLst>
            </p:cNvPr>
            <p:cNvSpPr txBox="1"/>
            <p:nvPr/>
          </p:nvSpPr>
          <p:spPr>
            <a:xfrm>
              <a:off x="3200293" y="3564109"/>
              <a:ext cx="4745272" cy="472181"/>
            </a:xfrm>
            <a:prstGeom prst="rect">
              <a:avLst/>
            </a:prstGeom>
            <a:noFill/>
          </p:spPr>
          <p:txBody>
            <a:bodyPr wrap="square">
              <a:spAutoFit/>
            </a:bodyPr>
            <a:lstStyle/>
            <a:p>
              <a:pPr marL="0" marR="1141730" lvl="0" indent="0" algn="l" defTabSz="914400" rtl="0" eaLnBrk="1" fontAlgn="base" latinLnBrk="0" hangingPunct="1">
                <a:lnSpc>
                  <a:spcPct val="106000"/>
                </a:lnSpc>
                <a:spcBef>
                  <a:spcPts val="0"/>
                </a:spcBef>
                <a:spcAft>
                  <a:spcPts val="35"/>
                </a:spcAft>
                <a:buClr>
                  <a:srgbClr val="000000"/>
                </a:buClr>
                <a:buSzPts val="1000"/>
                <a:buFontTx/>
                <a:buNone/>
                <a:tabLst/>
                <a:defRPr/>
              </a:pPr>
              <a:r>
                <a:rPr kumimoji="0" lang="en-US" sz="2400" b="0"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if item </a:t>
              </a:r>
              <a:r>
                <a:rPr kumimoji="0" lang="en-US" sz="2400" b="0" i="0" u="none" strike="noStrike" kern="1200" cap="none" spc="0" normalizeH="0" baseline="0" noProof="0" dirty="0" err="1">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i</a:t>
              </a:r>
              <a:r>
                <a:rPr kumimoji="0" lang="en-US" sz="2400" b="0"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panose="02040503050406030204" pitchFamily="18" charset="0"/>
                  <a:cs typeface="Poppins" panose="00000500000000000000" pitchFamily="2" charset="0"/>
                </a:rPr>
                <a:t> rotated: </a:t>
              </a:r>
              <a:r>
                <a:rPr kumimoji="0" lang="en-US" sz="2400" b="1" i="1"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R</a:t>
              </a:r>
              <a:r>
                <a:rPr kumimoji="0" lang="en-US" sz="2400" b="1" i="1" u="none" strike="noStrike" kern="1200" cap="none" spc="0" normalizeH="0" baseline="-2500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i  </a:t>
              </a:r>
              <a:r>
                <a:rPr kumimoji="0" lang="en-US" sz="2400" b="1" i="0" u="none" strike="noStrike" kern="1200" cap="none" spc="0" normalizeH="0" baseline="0" noProof="0" dirty="0">
                  <a:ln>
                    <a:noFill/>
                  </a:ln>
                  <a:solidFill>
                    <a:prstClr val="white"/>
                  </a:solidFill>
                  <a:effectLst/>
                  <a:uLnTx/>
                  <a:uFill>
                    <a:solidFill>
                      <a:srgbClr val="000000"/>
                    </a:solidFill>
                  </a:uFill>
                  <a:latin typeface="Poppins" panose="00000500000000000000" pitchFamily="2" charset="0"/>
                  <a:ea typeface="Cambria Math" panose="02040503050406030204" pitchFamily="18" charset="0"/>
                  <a:cs typeface="Poppins" panose="00000500000000000000" pitchFamily="2" charset="0"/>
                </a:rPr>
                <a:t>= 1</a:t>
              </a:r>
            </a:p>
          </p:txBody>
        </p:sp>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C875751E-DC14-E099-E28C-7A6967EF36E7}"/>
                    </a:ext>
                  </a:extLst>
                </p:cNvPr>
                <p:cNvSpPr txBox="1"/>
                <p:nvPr/>
              </p:nvSpPr>
              <p:spPr>
                <a:xfrm>
                  <a:off x="5658190" y="3342125"/>
                  <a:ext cx="1522417" cy="9161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d>
                          <m:dPr>
                            <m:begChr m:val="{"/>
                            <m:endChr m:val=""/>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dPr>
                          <m:e>
                            <m:eqArr>
                              <m:eqArr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eqArr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𝑟</m:t>
                                </m:r>
                                <m:r>
                                  <a:rPr kumimoji="0" lang="en-US" sz="24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𝑙</m:t>
                                    </m:r>
                                  </m:e>
                                  <m: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h</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e>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𝑡</m:t>
                                </m:r>
                                <m:r>
                                  <a:rPr kumimoji="0" lang="en-US" sz="24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𝑏</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sSub>
                                  <m:sSubPr>
                                    <m:ctrlP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ctrlPr>
                                  </m:sSubPr>
                                  <m:e>
                                    <m:r>
                                      <a:rPr kumimoji="0" lang="en-US" sz="24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𝑤</m:t>
                                    </m:r>
                                  </m:e>
                                  <m:sub>
                                    <m:r>
                                      <a:rPr kumimoji="0" lang="en-US" sz="24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𝑖</m:t>
                                    </m:r>
                                  </m:sub>
                                </m:sSub>
                              </m:e>
                            </m:eqArr>
                          </m:e>
                        </m:d>
                      </m:oMath>
                    </m:oMathPara>
                  </a14:m>
                  <a:endParaRPr kumimoji="0" lang="en-US" sz="2400" b="0" i="0" u="none" strike="noStrike" kern="1200" cap="none" spc="0" normalizeH="0" baseline="0" noProof="0" dirty="0">
                    <a:ln>
                      <a:noFill/>
                    </a:ln>
                    <a:solidFill>
                      <a:prstClr val="white"/>
                    </a:solidFill>
                    <a:effectLst/>
                    <a:uLnTx/>
                    <a:uFillTx/>
                    <a:latin typeface="Poppins" panose="00000500000000000000" pitchFamily="2" charset="0"/>
                    <a:ea typeface="+mn-ea"/>
                    <a:cs typeface="Poppins" panose="00000500000000000000" pitchFamily="2" charset="0"/>
                  </a:endParaRPr>
                </a:p>
              </p:txBody>
            </p:sp>
          </mc:Choice>
          <mc:Fallback xmlns="">
            <p:sp>
              <p:nvSpPr>
                <p:cNvPr id="30" name="TextBox 29">
                  <a:extLst>
                    <a:ext uri="{FF2B5EF4-FFF2-40B4-BE49-F238E27FC236}">
                      <a16:creationId xmlns:a16="http://schemas.microsoft.com/office/drawing/2014/main" id="{C875751E-DC14-E099-E28C-7A6967EF36E7}"/>
                    </a:ext>
                  </a:extLst>
                </p:cNvPr>
                <p:cNvSpPr txBox="1">
                  <a:spLocks noRot="1" noChangeAspect="1" noMove="1" noResize="1" noEditPoints="1" noAdjustHandles="1" noChangeArrowheads="1" noChangeShapeType="1" noTextEdit="1"/>
                </p:cNvSpPr>
                <p:nvPr/>
              </p:nvSpPr>
              <p:spPr>
                <a:xfrm>
                  <a:off x="5658190" y="3342125"/>
                  <a:ext cx="1522417" cy="916148"/>
                </a:xfrm>
                <a:prstGeom prst="rect">
                  <a:avLst/>
                </a:prstGeom>
                <a:blipFill>
                  <a:blip r:embed="rId8"/>
                  <a:stretch>
                    <a:fillRect/>
                  </a:stretch>
                </a:blipFill>
              </p:spPr>
              <p:txBody>
                <a:bodyPr/>
                <a:lstStyle/>
                <a:p>
                  <a:r>
                    <a:rPr lang="en-US">
                      <a:noFill/>
                    </a:rPr>
                    <a:t> </a:t>
                  </a:r>
                </a:p>
              </p:txBody>
            </p:sp>
          </mc:Fallback>
        </mc:AlternateContent>
      </p:grpSp>
      <p:cxnSp>
        <p:nvCxnSpPr>
          <p:cNvPr id="31" name="Straight Connector 30">
            <a:extLst>
              <a:ext uri="{FF2B5EF4-FFF2-40B4-BE49-F238E27FC236}">
                <a16:creationId xmlns:a16="http://schemas.microsoft.com/office/drawing/2014/main" id="{C09EB80F-A625-D098-7EA5-A287174FFAAB}"/>
              </a:ext>
            </a:extLst>
          </p:cNvPr>
          <p:cNvCxnSpPr>
            <a:cxnSpLocks/>
          </p:cNvCxnSpPr>
          <p:nvPr/>
        </p:nvCxnSpPr>
        <p:spPr>
          <a:xfrm>
            <a:off x="11111075" y="6452503"/>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791C7327-6CAE-45D8-3215-C74DB665D63F}"/>
              </a:ext>
            </a:extLst>
          </p:cNvPr>
          <p:cNvGrpSpPr/>
          <p:nvPr/>
        </p:nvGrpSpPr>
        <p:grpSpPr>
          <a:xfrm>
            <a:off x="1142380" y="5839221"/>
            <a:ext cx="5297591" cy="3641581"/>
            <a:chOff x="5938928" y="2178200"/>
            <a:chExt cx="2901969" cy="1982032"/>
          </a:xfrm>
        </p:grpSpPr>
        <p:grpSp>
          <p:nvGrpSpPr>
            <p:cNvPr id="33" name="Group 32">
              <a:extLst>
                <a:ext uri="{FF2B5EF4-FFF2-40B4-BE49-F238E27FC236}">
                  <a16:creationId xmlns:a16="http://schemas.microsoft.com/office/drawing/2014/main" id="{51ADE20E-49B5-0120-FFF1-D0D814213433}"/>
                </a:ext>
              </a:extLst>
            </p:cNvPr>
            <p:cNvGrpSpPr/>
            <p:nvPr/>
          </p:nvGrpSpPr>
          <p:grpSpPr>
            <a:xfrm>
              <a:off x="6248540" y="2213382"/>
              <a:ext cx="2592357" cy="1596470"/>
              <a:chOff x="6556404" y="1584411"/>
              <a:chExt cx="1892269" cy="1210733"/>
            </a:xfrm>
          </p:grpSpPr>
          <p:cxnSp>
            <p:nvCxnSpPr>
              <p:cNvPr id="38" name="Straight Connector 37">
                <a:extLst>
                  <a:ext uri="{FF2B5EF4-FFF2-40B4-BE49-F238E27FC236}">
                    <a16:creationId xmlns:a16="http://schemas.microsoft.com/office/drawing/2014/main" id="{9765B1D1-993F-7F98-37F3-9A378A776CC4}"/>
                  </a:ext>
                </a:extLst>
              </p:cNvPr>
              <p:cNvCxnSpPr>
                <a:cxnSpLocks/>
              </p:cNvCxnSpPr>
              <p:nvPr/>
            </p:nvCxnSpPr>
            <p:spPr>
              <a:xfrm>
                <a:off x="6556404" y="1584411"/>
                <a:ext cx="0" cy="1210733"/>
              </a:xfrm>
              <a:prstGeom prst="line">
                <a:avLst/>
              </a:prstGeom>
              <a:ln w="25400">
                <a:solidFill>
                  <a:schemeClr val="bg1"/>
                </a:solidFill>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8E1749AA-6FED-D821-D5A2-743E4A277CB0}"/>
                  </a:ext>
                </a:extLst>
              </p:cNvPr>
              <p:cNvCxnSpPr>
                <a:cxnSpLocks/>
              </p:cNvCxnSpPr>
              <p:nvPr/>
            </p:nvCxnSpPr>
            <p:spPr>
              <a:xfrm>
                <a:off x="6556404" y="2792140"/>
                <a:ext cx="1892269"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37828FBA-469C-04D8-9807-B1C44B43039A}"/>
                  </a:ext>
                </a:extLst>
              </p:cNvPr>
              <p:cNvSpPr/>
              <p:nvPr/>
            </p:nvSpPr>
            <p:spPr>
              <a:xfrm>
                <a:off x="6966808" y="2189798"/>
                <a:ext cx="944034" cy="423333"/>
              </a:xfrm>
              <a:prstGeom prst="rect">
                <a:avLst/>
              </a:prstGeom>
              <a:noFill/>
              <a:ln>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41" name="Rectangle 40">
                <a:extLst>
                  <a:ext uri="{FF2B5EF4-FFF2-40B4-BE49-F238E27FC236}">
                    <a16:creationId xmlns:a16="http://schemas.microsoft.com/office/drawing/2014/main" id="{FD27BAA9-C4F3-0A9C-44F8-6B7B0F038FFA}"/>
                  </a:ext>
                </a:extLst>
              </p:cNvPr>
              <p:cNvSpPr/>
              <p:nvPr/>
            </p:nvSpPr>
            <p:spPr>
              <a:xfrm rot="16200000">
                <a:off x="6706458" y="1929447"/>
                <a:ext cx="944034" cy="42333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42" name="Arrow: Bent 41">
                <a:extLst>
                  <a:ext uri="{FF2B5EF4-FFF2-40B4-BE49-F238E27FC236}">
                    <a16:creationId xmlns:a16="http://schemas.microsoft.com/office/drawing/2014/main" id="{81C7E11D-1F7E-4789-43B8-3A0F3E1AAD31}"/>
                  </a:ext>
                </a:extLst>
              </p:cNvPr>
              <p:cNvSpPr/>
              <p:nvPr/>
            </p:nvSpPr>
            <p:spPr>
              <a:xfrm rot="5400000">
                <a:off x="7516627" y="1801182"/>
                <a:ext cx="267730" cy="247650"/>
              </a:xfrm>
              <a:prstGeom prst="bentArrow">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4B121133-AF40-5CE9-AC0A-D8FD4276A265}"/>
                    </a:ext>
                  </a:extLst>
                </p:cNvPr>
                <p:cNvSpPr txBox="1"/>
                <p:nvPr/>
              </p:nvSpPr>
              <p:spPr>
                <a:xfrm>
                  <a:off x="6628749" y="3852455"/>
                  <a:ext cx="364066" cy="307777"/>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𝑙</m:t>
                        </m:r>
                        <m:r>
                          <a:rPr kumimoji="0" lang="en-US" sz="1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oMath>
                    </m:oMathPara>
                  </a14:m>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mc:Choice>
          <mc:Fallback xmlns="">
            <p:sp>
              <p:nvSpPr>
                <p:cNvPr id="34" name="TextBox 33">
                  <a:extLst>
                    <a:ext uri="{FF2B5EF4-FFF2-40B4-BE49-F238E27FC236}">
                      <a16:creationId xmlns:a16="http://schemas.microsoft.com/office/drawing/2014/main" id="{4B121133-AF40-5CE9-AC0A-D8FD4276A265}"/>
                    </a:ext>
                  </a:extLst>
                </p:cNvPr>
                <p:cNvSpPr txBox="1">
                  <a:spLocks noRot="1" noChangeAspect="1" noMove="1" noResize="1" noEditPoints="1" noAdjustHandles="1" noChangeArrowheads="1" noChangeShapeType="1" noTextEdit="1"/>
                </p:cNvSpPr>
                <p:nvPr/>
              </p:nvSpPr>
              <p:spPr>
                <a:xfrm>
                  <a:off x="6628749" y="3852455"/>
                  <a:ext cx="364066" cy="307777"/>
                </a:xfrm>
                <a:prstGeom prst="rect">
                  <a:avLst/>
                </a:prstGeom>
                <a:blipFill>
                  <a:blip r:embed="rId9"/>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6C02D423-FDDC-D353-FC7C-31CD78215D39}"/>
                    </a:ext>
                  </a:extLst>
                </p:cNvPr>
                <p:cNvSpPr txBox="1"/>
                <p:nvPr/>
              </p:nvSpPr>
              <p:spPr>
                <a:xfrm>
                  <a:off x="7207408" y="3852455"/>
                  <a:ext cx="363497" cy="30777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𝑟</m:t>
                        </m:r>
                        <m:r>
                          <a:rPr kumimoji="0" lang="en-US" sz="1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oMath>
                    </m:oMathPara>
                  </a14:m>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mc:Choice>
          <mc:Fallback xmlns="">
            <p:sp>
              <p:nvSpPr>
                <p:cNvPr id="35" name="TextBox 34">
                  <a:extLst>
                    <a:ext uri="{FF2B5EF4-FFF2-40B4-BE49-F238E27FC236}">
                      <a16:creationId xmlns:a16="http://schemas.microsoft.com/office/drawing/2014/main" id="{6C02D423-FDDC-D353-FC7C-31CD78215D39}"/>
                    </a:ext>
                  </a:extLst>
                </p:cNvPr>
                <p:cNvSpPr txBox="1">
                  <a:spLocks noRot="1" noChangeAspect="1" noMove="1" noResize="1" noEditPoints="1" noAdjustHandles="1" noChangeArrowheads="1" noChangeShapeType="1" noTextEdit="1"/>
                </p:cNvSpPr>
                <p:nvPr/>
              </p:nvSpPr>
              <p:spPr>
                <a:xfrm>
                  <a:off x="7207408" y="3852455"/>
                  <a:ext cx="363497" cy="307777"/>
                </a:xfrm>
                <a:prstGeom prst="rect">
                  <a:avLst/>
                </a:prstGeom>
                <a:blipFill>
                  <a:blip r:embed="rId10"/>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3F8CAA8A-1906-F99D-B408-C69CAEF79627}"/>
                    </a:ext>
                  </a:extLst>
                </p:cNvPr>
                <p:cNvSpPr txBox="1"/>
                <p:nvPr/>
              </p:nvSpPr>
              <p:spPr>
                <a:xfrm>
                  <a:off x="5938928" y="2178200"/>
                  <a:ext cx="349070" cy="30777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𝑡</m:t>
                        </m:r>
                        <m:r>
                          <a:rPr kumimoji="0" lang="en-US" sz="1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oMath>
                    </m:oMathPara>
                  </a14:m>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mc:Choice>
          <mc:Fallback xmlns="">
            <p:sp>
              <p:nvSpPr>
                <p:cNvPr id="36" name="TextBox 35">
                  <a:extLst>
                    <a:ext uri="{FF2B5EF4-FFF2-40B4-BE49-F238E27FC236}">
                      <a16:creationId xmlns:a16="http://schemas.microsoft.com/office/drawing/2014/main" id="{3F8CAA8A-1906-F99D-B408-C69CAEF79627}"/>
                    </a:ext>
                  </a:extLst>
                </p:cNvPr>
                <p:cNvSpPr txBox="1">
                  <a:spLocks noRot="1" noChangeAspect="1" noMove="1" noResize="1" noEditPoints="1" noAdjustHandles="1" noChangeArrowheads="1" noChangeShapeType="1" noTextEdit="1"/>
                </p:cNvSpPr>
                <p:nvPr/>
              </p:nvSpPr>
              <p:spPr>
                <a:xfrm>
                  <a:off x="5938928" y="2178200"/>
                  <a:ext cx="349070" cy="307777"/>
                </a:xfrm>
                <a:prstGeom prst="rect">
                  <a:avLst/>
                </a:prstGeom>
                <a:blipFill>
                  <a:blip r:embed="rId11"/>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CB7E7E54-2993-E3F0-21C8-1267EC2E149B}"/>
                    </a:ext>
                  </a:extLst>
                </p:cNvPr>
                <p:cNvSpPr txBox="1"/>
                <p:nvPr/>
              </p:nvSpPr>
              <p:spPr>
                <a:xfrm>
                  <a:off x="5938928" y="3377340"/>
                  <a:ext cx="349068" cy="307777"/>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𝑏</m:t>
                        </m:r>
                        <m:r>
                          <a:rPr kumimoji="0" lang="en-US" sz="1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oMath>
                    </m:oMathPara>
                  </a14:m>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mc:Choice>
          <mc:Fallback xmlns="">
            <p:sp>
              <p:nvSpPr>
                <p:cNvPr id="37" name="TextBox 36">
                  <a:extLst>
                    <a:ext uri="{FF2B5EF4-FFF2-40B4-BE49-F238E27FC236}">
                      <a16:creationId xmlns:a16="http://schemas.microsoft.com/office/drawing/2014/main" id="{CB7E7E54-2993-E3F0-21C8-1267EC2E149B}"/>
                    </a:ext>
                  </a:extLst>
                </p:cNvPr>
                <p:cNvSpPr txBox="1">
                  <a:spLocks noRot="1" noChangeAspect="1" noMove="1" noResize="1" noEditPoints="1" noAdjustHandles="1" noChangeArrowheads="1" noChangeShapeType="1" noTextEdit="1"/>
                </p:cNvSpPr>
                <p:nvPr/>
              </p:nvSpPr>
              <p:spPr>
                <a:xfrm>
                  <a:off x="5938928" y="3377340"/>
                  <a:ext cx="349068" cy="307777"/>
                </a:xfrm>
                <a:prstGeom prst="rect">
                  <a:avLst/>
                </a:prstGeom>
                <a:blipFill>
                  <a:blip r:embed="rId12"/>
                  <a:stretch>
                    <a:fillRect/>
                  </a:stretch>
                </a:blipFill>
                <a:ln>
                  <a:noFill/>
                </a:ln>
              </p:spPr>
              <p:txBody>
                <a:bodyPr/>
                <a:lstStyle/>
                <a:p>
                  <a:r>
                    <a:rPr lang="en-US">
                      <a:noFill/>
                    </a:rPr>
                    <a:t> </a:t>
                  </a:r>
                </a:p>
              </p:txBody>
            </p:sp>
          </mc:Fallback>
        </mc:AlternateContent>
      </p:grpSp>
    </p:spTree>
    <p:extLst>
      <p:ext uri="{BB962C8B-B14F-4D97-AF65-F5344CB8AC3E}">
        <p14:creationId xmlns:p14="http://schemas.microsoft.com/office/powerpoint/2010/main" val="3369558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nodeType="with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fade">
                                      <p:cBhvr>
                                        <p:cTn id="3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2" grpId="0"/>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9033D">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818EC96C-4393-0225-8D23-113C909D0A58}"/>
            </a:ext>
          </a:extLst>
        </p:cNvPr>
        <p:cNvGrpSpPr/>
        <p:nvPr/>
      </p:nvGrpSpPr>
      <p:grpSpPr>
        <a:xfrm>
          <a:off x="0" y="0"/>
          <a:ext cx="0" cy="0"/>
          <a:chOff x="0" y="0"/>
          <a:chExt cx="0" cy="0"/>
        </a:xfrm>
      </p:grpSpPr>
      <p:grpSp>
        <p:nvGrpSpPr>
          <p:cNvPr id="34" name="Group 10">
            <a:extLst>
              <a:ext uri="{FF2B5EF4-FFF2-40B4-BE49-F238E27FC236}">
                <a16:creationId xmlns:a16="http://schemas.microsoft.com/office/drawing/2014/main" id="{D9A1EE08-133C-6F0D-ACC5-C34143E82982}"/>
              </a:ext>
            </a:extLst>
          </p:cNvPr>
          <p:cNvGrpSpPr/>
          <p:nvPr/>
        </p:nvGrpSpPr>
        <p:grpSpPr>
          <a:xfrm>
            <a:off x="781554" y="1856789"/>
            <a:ext cx="16724891" cy="7610516"/>
            <a:chOff x="0" y="0"/>
            <a:chExt cx="2576646" cy="1540685"/>
          </a:xfrm>
        </p:grpSpPr>
        <p:sp>
          <p:nvSpPr>
            <p:cNvPr id="35" name="Freeform 11">
              <a:extLst>
                <a:ext uri="{FF2B5EF4-FFF2-40B4-BE49-F238E27FC236}">
                  <a16:creationId xmlns:a16="http://schemas.microsoft.com/office/drawing/2014/main" id="{662098BC-0F2D-1370-3367-1DAC14999E7B}"/>
                </a:ext>
              </a:extLst>
            </p:cNvPr>
            <p:cNvSpPr/>
            <p:nvPr/>
          </p:nvSpPr>
          <p:spPr>
            <a:xfrm>
              <a:off x="0" y="0"/>
              <a:ext cx="2576646" cy="1540685"/>
            </a:xfrm>
            <a:custGeom>
              <a:avLst/>
              <a:gdLst/>
              <a:ahLst/>
              <a:cxnLst/>
              <a:rect l="l" t="t" r="r" b="b"/>
              <a:pathLst>
                <a:path w="2576646" h="1540685">
                  <a:moveTo>
                    <a:pt x="44315" y="0"/>
                  </a:moveTo>
                  <a:lnTo>
                    <a:pt x="2532331" y="0"/>
                  </a:lnTo>
                  <a:cubicBezTo>
                    <a:pt x="2556806" y="0"/>
                    <a:pt x="2576646" y="19841"/>
                    <a:pt x="2576646" y="44315"/>
                  </a:cubicBezTo>
                  <a:lnTo>
                    <a:pt x="2576646" y="1496370"/>
                  </a:lnTo>
                  <a:cubicBezTo>
                    <a:pt x="2576646" y="1508123"/>
                    <a:pt x="2571977" y="1519395"/>
                    <a:pt x="2563667" y="1527705"/>
                  </a:cubicBezTo>
                  <a:cubicBezTo>
                    <a:pt x="2555356" y="1536016"/>
                    <a:pt x="2544084" y="1540685"/>
                    <a:pt x="2532331" y="1540685"/>
                  </a:cubicBezTo>
                  <a:lnTo>
                    <a:pt x="44315" y="1540685"/>
                  </a:lnTo>
                  <a:cubicBezTo>
                    <a:pt x="32562" y="1540685"/>
                    <a:pt x="21290" y="1536016"/>
                    <a:pt x="12980" y="1527705"/>
                  </a:cubicBezTo>
                  <a:cubicBezTo>
                    <a:pt x="4669" y="1519395"/>
                    <a:pt x="0" y="1508123"/>
                    <a:pt x="0" y="1496370"/>
                  </a:cubicBezTo>
                  <a:lnTo>
                    <a:pt x="0" y="44315"/>
                  </a:lnTo>
                  <a:cubicBezTo>
                    <a:pt x="0" y="32562"/>
                    <a:pt x="4669" y="21290"/>
                    <a:pt x="12980" y="12980"/>
                  </a:cubicBezTo>
                  <a:cubicBezTo>
                    <a:pt x="21290" y="4669"/>
                    <a:pt x="32562" y="0"/>
                    <a:pt x="44315" y="0"/>
                  </a:cubicBezTo>
                  <a:close/>
                </a:path>
              </a:pathLst>
            </a:custGeom>
            <a:gradFill rotWithShape="1">
              <a:gsLst>
                <a:gs pos="0">
                  <a:srgbClr val="000F9B">
                    <a:alpha val="100000"/>
                  </a:srgbClr>
                </a:gs>
                <a:gs pos="50000">
                  <a:srgbClr val="EB0000">
                    <a:alpha val="100000"/>
                  </a:srgbClr>
                </a:gs>
                <a:gs pos="100000">
                  <a:srgbClr val="A000EB">
                    <a:alpha val="100000"/>
                  </a:srgbClr>
                </a:gs>
              </a:gsLst>
              <a:path path="circle">
                <a:fillToRect r="100000" b="100000"/>
              </a:path>
              <a:tileRect l="-100000" t="-100000"/>
            </a:gradFill>
          </p:spPr>
          <p:txBody>
            <a:bodyPr/>
            <a:lstStyle/>
            <a:p>
              <a:endParaRPr lang="en-US" dirty="0"/>
            </a:p>
          </p:txBody>
        </p:sp>
        <p:sp>
          <p:nvSpPr>
            <p:cNvPr id="36" name="TextBox 12">
              <a:extLst>
                <a:ext uri="{FF2B5EF4-FFF2-40B4-BE49-F238E27FC236}">
                  <a16:creationId xmlns:a16="http://schemas.microsoft.com/office/drawing/2014/main" id="{EE76AD92-5735-25F0-7220-43868891906D}"/>
                </a:ext>
              </a:extLst>
            </p:cNvPr>
            <p:cNvSpPr txBox="1"/>
            <p:nvPr/>
          </p:nvSpPr>
          <p:spPr>
            <a:xfrm>
              <a:off x="0" y="-66675"/>
              <a:ext cx="2576646" cy="1607360"/>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 name="Freeform 2">
            <a:extLst>
              <a:ext uri="{FF2B5EF4-FFF2-40B4-BE49-F238E27FC236}">
                <a16:creationId xmlns:a16="http://schemas.microsoft.com/office/drawing/2014/main" id="{2829D951-DDB7-3E9A-66CC-C335AB142601}"/>
              </a:ext>
            </a:extLst>
          </p:cNvPr>
          <p:cNvSpPr/>
          <p:nvPr/>
        </p:nvSpPr>
        <p:spPr>
          <a:xfrm>
            <a:off x="803986" y="803986"/>
            <a:ext cx="449429" cy="449429"/>
          </a:xfrm>
          <a:custGeom>
            <a:avLst/>
            <a:gdLst/>
            <a:ahLst/>
            <a:cxnLst/>
            <a:rect l="l" t="t" r="r" b="b"/>
            <a:pathLst>
              <a:path w="449429" h="449429">
                <a:moveTo>
                  <a:pt x="0" y="0"/>
                </a:moveTo>
                <a:lnTo>
                  <a:pt x="449428" y="0"/>
                </a:lnTo>
                <a:lnTo>
                  <a:pt x="449428" y="449428"/>
                </a:lnTo>
                <a:lnTo>
                  <a:pt x="0" y="4494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a:extLst>
              <a:ext uri="{FF2B5EF4-FFF2-40B4-BE49-F238E27FC236}">
                <a16:creationId xmlns:a16="http://schemas.microsoft.com/office/drawing/2014/main" id="{EBC9BCAD-37A1-2573-47D9-238184302157}"/>
              </a:ext>
            </a:extLst>
          </p:cNvPr>
          <p:cNvSpPr txBox="1"/>
          <p:nvPr/>
        </p:nvSpPr>
        <p:spPr>
          <a:xfrm>
            <a:off x="9144000" y="841660"/>
            <a:ext cx="1662550"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Home</a:t>
            </a:r>
          </a:p>
        </p:txBody>
      </p:sp>
      <p:sp>
        <p:nvSpPr>
          <p:cNvPr id="4" name="TextBox 4">
            <a:extLst>
              <a:ext uri="{FF2B5EF4-FFF2-40B4-BE49-F238E27FC236}">
                <a16:creationId xmlns:a16="http://schemas.microsoft.com/office/drawing/2014/main" id="{FD385DC1-4654-894D-4FF8-032F10F1D2AA}"/>
              </a:ext>
            </a:extLst>
          </p:cNvPr>
          <p:cNvSpPr txBox="1"/>
          <p:nvPr/>
        </p:nvSpPr>
        <p:spPr>
          <a:xfrm>
            <a:off x="11408122" y="843874"/>
            <a:ext cx="1907082"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About</a:t>
            </a:r>
          </a:p>
        </p:txBody>
      </p:sp>
      <p:sp>
        <p:nvSpPr>
          <p:cNvPr id="5" name="TextBox 5">
            <a:extLst>
              <a:ext uri="{FF2B5EF4-FFF2-40B4-BE49-F238E27FC236}">
                <a16:creationId xmlns:a16="http://schemas.microsoft.com/office/drawing/2014/main" id="{1F4C9D6D-8079-9223-0E27-3BC392875EE8}"/>
              </a:ext>
            </a:extLst>
          </p:cNvPr>
          <p:cNvSpPr txBox="1"/>
          <p:nvPr/>
        </p:nvSpPr>
        <p:spPr>
          <a:xfrm>
            <a:off x="13726729" y="819695"/>
            <a:ext cx="1916881" cy="409541"/>
          </a:xfrm>
          <a:prstGeom prst="rect">
            <a:avLst/>
          </a:prstGeom>
        </p:spPr>
        <p:txBody>
          <a:bodyPr lIns="0" tIns="0" rIns="0" bIns="0" rtlCol="0" anchor="t">
            <a:spAutoFit/>
          </a:bodyPr>
          <a:lstStyle/>
          <a:p>
            <a:pPr marL="0" marR="0" lvl="0" indent="0" algn="ctr" defTabSz="914400" rtl="0" eaLnBrk="1" fontAlgn="auto" latinLnBrk="0" hangingPunct="1">
              <a:lnSpc>
                <a:spcPts val="3151"/>
              </a:lnSpc>
              <a:spcBef>
                <a:spcPct val="0"/>
              </a:spcBef>
              <a:spcAft>
                <a:spcPts val="0"/>
              </a:spcAft>
              <a:buClrTx/>
              <a:buSzTx/>
              <a:buFontTx/>
              <a:buNone/>
              <a:tabLst/>
              <a:defRPr/>
            </a:pPr>
            <a:r>
              <a:rPr kumimoji="0" lang="en-US" sz="2251" b="1" i="0" u="none" strike="noStrike" kern="1200" cap="none" spc="0" normalizeH="0" baseline="0" noProof="0">
                <a:ln>
                  <a:noFill/>
                </a:ln>
                <a:solidFill>
                  <a:srgbClr val="FFFFFF"/>
                </a:solidFill>
                <a:effectLst/>
                <a:uLnTx/>
                <a:uFillTx/>
                <a:latin typeface="Poppins Bold"/>
                <a:ea typeface="Poppins Bold"/>
                <a:cs typeface="Poppins Bold"/>
                <a:sym typeface="Poppins Bold"/>
              </a:rPr>
              <a:t>Content</a:t>
            </a:r>
          </a:p>
        </p:txBody>
      </p:sp>
      <p:sp>
        <p:nvSpPr>
          <p:cNvPr id="6" name="TextBox 6">
            <a:extLst>
              <a:ext uri="{FF2B5EF4-FFF2-40B4-BE49-F238E27FC236}">
                <a16:creationId xmlns:a16="http://schemas.microsoft.com/office/drawing/2014/main" id="{BE3408CF-DFFE-CCC3-10D9-9C45F64D44F5}"/>
              </a:ext>
            </a:extLst>
          </p:cNvPr>
          <p:cNvSpPr txBox="1"/>
          <p:nvPr/>
        </p:nvSpPr>
        <p:spPr>
          <a:xfrm>
            <a:off x="15034325" y="841660"/>
            <a:ext cx="2224975" cy="409541"/>
          </a:xfrm>
          <a:prstGeom prst="rect">
            <a:avLst/>
          </a:prstGeom>
        </p:spPr>
        <p:txBody>
          <a:bodyPr lIns="0" tIns="0" rIns="0" bIns="0" rtlCol="0" anchor="t">
            <a:spAutoFit/>
          </a:bodyPr>
          <a:lstStyle/>
          <a:p>
            <a:pPr marL="0" marR="0" lvl="0" indent="0" algn="r" defTabSz="914400" rtl="0" eaLnBrk="1" fontAlgn="auto" latinLnBrk="0" hangingPunct="1">
              <a:lnSpc>
                <a:spcPts val="3151"/>
              </a:lnSpc>
              <a:spcBef>
                <a:spcPct val="0"/>
              </a:spcBef>
              <a:spcAft>
                <a:spcPts val="0"/>
              </a:spcAft>
              <a:buClrTx/>
              <a:buSzTx/>
              <a:buFontTx/>
              <a:buNone/>
              <a:tabLst/>
              <a:defRPr/>
            </a:pPr>
            <a:r>
              <a:rPr kumimoji="0" lang="en-US" sz="2251" b="0" i="0" u="none" strike="noStrike" kern="1200" cap="none" spc="0" normalizeH="0" baseline="0" noProof="0">
                <a:ln>
                  <a:noFill/>
                </a:ln>
                <a:solidFill>
                  <a:srgbClr val="FFFFFF"/>
                </a:solidFill>
                <a:effectLst/>
                <a:uLnTx/>
                <a:uFillTx/>
                <a:latin typeface="Poppins"/>
                <a:ea typeface="Poppins"/>
                <a:cs typeface="Poppins"/>
                <a:sym typeface="Poppins"/>
              </a:rPr>
              <a:t>Others</a:t>
            </a:r>
          </a:p>
        </p:txBody>
      </p:sp>
      <p:sp>
        <p:nvSpPr>
          <p:cNvPr id="16" name="Freeform 16">
            <a:extLst>
              <a:ext uri="{FF2B5EF4-FFF2-40B4-BE49-F238E27FC236}">
                <a16:creationId xmlns:a16="http://schemas.microsoft.com/office/drawing/2014/main" id="{19BA0E12-6CA6-3811-CB0B-3EEFFD95663F}"/>
              </a:ext>
            </a:extLst>
          </p:cNvPr>
          <p:cNvSpPr/>
          <p:nvPr/>
        </p:nvSpPr>
        <p:spPr>
          <a:xfrm>
            <a:off x="15316201" y="7330661"/>
            <a:ext cx="1943100" cy="1943100"/>
          </a:xfrm>
          <a:custGeom>
            <a:avLst/>
            <a:gdLst/>
            <a:ahLst/>
            <a:cxnLst/>
            <a:rect l="l" t="t" r="r" b="b"/>
            <a:pathLst>
              <a:path w="1357313" h="1357313">
                <a:moveTo>
                  <a:pt x="0" y="0"/>
                </a:moveTo>
                <a:lnTo>
                  <a:pt x="1357313" y="0"/>
                </a:lnTo>
                <a:lnTo>
                  <a:pt x="1357313" y="1357313"/>
                </a:lnTo>
                <a:lnTo>
                  <a:pt x="0" y="13573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TextBox 18">
            <a:extLst>
              <a:ext uri="{FF2B5EF4-FFF2-40B4-BE49-F238E27FC236}">
                <a16:creationId xmlns:a16="http://schemas.microsoft.com/office/drawing/2014/main" id="{0C981CA7-5665-56D3-0CC7-B53EBB62F627}"/>
              </a:ext>
            </a:extLst>
          </p:cNvPr>
          <p:cNvSpPr txBox="1"/>
          <p:nvPr/>
        </p:nvSpPr>
        <p:spPr>
          <a:xfrm>
            <a:off x="1167145" y="3128869"/>
            <a:ext cx="5673836" cy="619125"/>
          </a:xfrm>
          <a:prstGeom prst="rect">
            <a:avLst/>
          </a:prstGeom>
        </p:spPr>
        <p:txBody>
          <a:bodyPr lIns="0" tIns="0" rIns="0" bIns="0" rtlCol="0" anchor="t">
            <a:spAutoFit/>
          </a:bodyPr>
          <a:lstStyle/>
          <a:p>
            <a:pPr marL="0" marR="0" lvl="0" indent="0" algn="l" defTabSz="914400" rtl="0" eaLnBrk="1" fontAlgn="auto" latinLnBrk="0" hangingPunct="1">
              <a:lnSpc>
                <a:spcPts val="5220"/>
              </a:lnSpc>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2.2.2 Constraints</a:t>
            </a:r>
          </a:p>
        </p:txBody>
      </p:sp>
      <p:sp>
        <p:nvSpPr>
          <p:cNvPr id="19" name="TextBox 19">
            <a:extLst>
              <a:ext uri="{FF2B5EF4-FFF2-40B4-BE49-F238E27FC236}">
                <a16:creationId xmlns:a16="http://schemas.microsoft.com/office/drawing/2014/main" id="{8701C775-1EBD-0FBC-1F7D-0DB52ED6237C}"/>
              </a:ext>
            </a:extLst>
          </p:cNvPr>
          <p:cNvSpPr txBox="1"/>
          <p:nvPr/>
        </p:nvSpPr>
        <p:spPr>
          <a:xfrm>
            <a:off x="1028700" y="3862294"/>
            <a:ext cx="8953500" cy="413190"/>
          </a:xfrm>
          <a:prstGeom prst="rect">
            <a:avLst/>
          </a:prstGeom>
        </p:spPr>
        <p:txBody>
          <a:bodyPr wrap="square"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Each item must be packed in exactly 1 truck</a:t>
            </a:r>
          </a:p>
        </p:txBody>
      </p:sp>
      <p:sp>
        <p:nvSpPr>
          <p:cNvPr id="23" name="TextBox 23">
            <a:extLst>
              <a:ext uri="{FF2B5EF4-FFF2-40B4-BE49-F238E27FC236}">
                <a16:creationId xmlns:a16="http://schemas.microsoft.com/office/drawing/2014/main" id="{65A6AB2E-5633-4F1C-2DFF-2DE81B84077B}"/>
              </a:ext>
            </a:extLst>
          </p:cNvPr>
          <p:cNvSpPr txBox="1"/>
          <p:nvPr/>
        </p:nvSpPr>
        <p:spPr>
          <a:xfrm>
            <a:off x="1363845" y="806197"/>
            <a:ext cx="2685498" cy="405192"/>
          </a:xfrm>
          <a:prstGeom prst="rect">
            <a:avLst/>
          </a:prstGeom>
        </p:spPr>
        <p:txBody>
          <a:bodyPr lIns="0" tIns="0" rIns="0" bIns="0" rtlCol="0" anchor="t">
            <a:spAutoFit/>
          </a:bodyPr>
          <a:lstStyle/>
          <a:p>
            <a:pPr marL="0" marR="0" lvl="0" indent="0" algn="l" defTabSz="914400" rtl="0" eaLnBrk="1" fontAlgn="auto" latinLnBrk="0" hangingPunct="1">
              <a:lnSpc>
                <a:spcPts val="3391"/>
              </a:lnSpc>
              <a:spcBef>
                <a:spcPct val="0"/>
              </a:spcBef>
              <a:spcAft>
                <a:spcPts val="0"/>
              </a:spcAft>
              <a:buClrTx/>
              <a:buSzTx/>
              <a:buFontTx/>
              <a:buNone/>
              <a:tabLst/>
              <a:defRPr/>
            </a:pPr>
            <a:r>
              <a:rPr kumimoji="0" lang="en-US" sz="2422" b="1" i="0" u="none" strike="noStrike" kern="1200" cap="none" spc="-109" normalizeH="0" baseline="0" noProof="0">
                <a:ln>
                  <a:noFill/>
                </a:ln>
                <a:solidFill>
                  <a:srgbClr val="FFFFFF"/>
                </a:solidFill>
                <a:effectLst/>
                <a:uLnTx/>
                <a:uFillTx/>
                <a:latin typeface="Muli Ultra-Bold"/>
                <a:ea typeface="Muli Ultra-Bold"/>
                <a:cs typeface="Muli Ultra-Bold"/>
                <a:sym typeface="Muli Ultra-Bold"/>
              </a:rPr>
              <a:t>Optimization </a:t>
            </a:r>
          </a:p>
        </p:txBody>
      </p:sp>
      <p:grpSp>
        <p:nvGrpSpPr>
          <p:cNvPr id="22" name="Group 7">
            <a:extLst>
              <a:ext uri="{FF2B5EF4-FFF2-40B4-BE49-F238E27FC236}">
                <a16:creationId xmlns:a16="http://schemas.microsoft.com/office/drawing/2014/main" id="{769A0418-1605-8E6A-4551-A543C6AF7EB8}"/>
              </a:ext>
            </a:extLst>
          </p:cNvPr>
          <p:cNvGrpSpPr/>
          <p:nvPr/>
        </p:nvGrpSpPr>
        <p:grpSpPr>
          <a:xfrm>
            <a:off x="9029335" y="2120144"/>
            <a:ext cx="7678575" cy="4457900"/>
            <a:chOff x="0" y="0"/>
            <a:chExt cx="1659648" cy="1556868"/>
          </a:xfrm>
        </p:grpSpPr>
        <p:sp>
          <p:nvSpPr>
            <p:cNvPr id="26" name="Freeform 8">
              <a:extLst>
                <a:ext uri="{FF2B5EF4-FFF2-40B4-BE49-F238E27FC236}">
                  <a16:creationId xmlns:a16="http://schemas.microsoft.com/office/drawing/2014/main" id="{F81EFE06-9178-A1A6-1DB3-3372FA2101CE}"/>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27" name="TextBox 9">
              <a:extLst>
                <a:ext uri="{FF2B5EF4-FFF2-40B4-BE49-F238E27FC236}">
                  <a16:creationId xmlns:a16="http://schemas.microsoft.com/office/drawing/2014/main" id="{E477B67D-8569-DB67-C17A-17653375772D}"/>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8" name="Group 7">
            <a:extLst>
              <a:ext uri="{FF2B5EF4-FFF2-40B4-BE49-F238E27FC236}">
                <a16:creationId xmlns:a16="http://schemas.microsoft.com/office/drawing/2014/main" id="{0540B1A5-09E1-C6F1-0222-719622343931}"/>
              </a:ext>
            </a:extLst>
          </p:cNvPr>
          <p:cNvGrpSpPr/>
          <p:nvPr/>
        </p:nvGrpSpPr>
        <p:grpSpPr>
          <a:xfrm rot="10800000">
            <a:off x="9029335" y="2094534"/>
            <a:ext cx="7678575" cy="4457900"/>
            <a:chOff x="0" y="0"/>
            <a:chExt cx="1659648" cy="1556868"/>
          </a:xfrm>
        </p:grpSpPr>
        <p:sp>
          <p:nvSpPr>
            <p:cNvPr id="29" name="Freeform 8">
              <a:extLst>
                <a:ext uri="{FF2B5EF4-FFF2-40B4-BE49-F238E27FC236}">
                  <a16:creationId xmlns:a16="http://schemas.microsoft.com/office/drawing/2014/main" id="{04921CC2-BA13-E800-9909-A83EEC039326}"/>
                </a:ext>
              </a:extLst>
            </p:cNvPr>
            <p:cNvSpPr/>
            <p:nvPr/>
          </p:nvSpPr>
          <p:spPr>
            <a:xfrm>
              <a:off x="0" y="0"/>
              <a:ext cx="1659648" cy="1556868"/>
            </a:xfrm>
            <a:custGeom>
              <a:avLst/>
              <a:gdLst/>
              <a:ahLst/>
              <a:cxnLst/>
              <a:rect l="l" t="t" r="r" b="b"/>
              <a:pathLst>
                <a:path w="1659648" h="1556868">
                  <a:moveTo>
                    <a:pt x="68801" y="0"/>
                  </a:moveTo>
                  <a:lnTo>
                    <a:pt x="1590847" y="0"/>
                  </a:lnTo>
                  <a:cubicBezTo>
                    <a:pt x="1609094" y="0"/>
                    <a:pt x="1626594" y="7249"/>
                    <a:pt x="1639497" y="20151"/>
                  </a:cubicBezTo>
                  <a:cubicBezTo>
                    <a:pt x="1652399" y="33054"/>
                    <a:pt x="1659648" y="50554"/>
                    <a:pt x="1659648" y="68801"/>
                  </a:cubicBezTo>
                  <a:lnTo>
                    <a:pt x="1659648" y="1488067"/>
                  </a:lnTo>
                  <a:cubicBezTo>
                    <a:pt x="1659648" y="1506314"/>
                    <a:pt x="1652399" y="1523814"/>
                    <a:pt x="1639497" y="1536717"/>
                  </a:cubicBezTo>
                  <a:cubicBezTo>
                    <a:pt x="1626594" y="1549620"/>
                    <a:pt x="1609094" y="1556868"/>
                    <a:pt x="1590847" y="1556868"/>
                  </a:cubicBezTo>
                  <a:lnTo>
                    <a:pt x="68801" y="1556868"/>
                  </a:lnTo>
                  <a:cubicBezTo>
                    <a:pt x="50554" y="1556868"/>
                    <a:pt x="33054" y="1549620"/>
                    <a:pt x="20151" y="1536717"/>
                  </a:cubicBezTo>
                  <a:cubicBezTo>
                    <a:pt x="7249" y="1523814"/>
                    <a:pt x="0" y="1506314"/>
                    <a:pt x="0" y="1488067"/>
                  </a:cubicBezTo>
                  <a:lnTo>
                    <a:pt x="0" y="68801"/>
                  </a:lnTo>
                  <a:cubicBezTo>
                    <a:pt x="0" y="50554"/>
                    <a:pt x="7249" y="33054"/>
                    <a:pt x="20151" y="20151"/>
                  </a:cubicBezTo>
                  <a:cubicBezTo>
                    <a:pt x="33054" y="7249"/>
                    <a:pt x="50554" y="0"/>
                    <a:pt x="68801" y="0"/>
                  </a:cubicBezTo>
                  <a:close/>
                </a:path>
              </a:pathLst>
            </a:custGeom>
            <a:gradFill rotWithShape="1">
              <a:gsLst>
                <a:gs pos="0">
                  <a:srgbClr val="000000">
                    <a:alpha val="78000"/>
                  </a:srgbClr>
                </a:gs>
                <a:gs pos="100000">
                  <a:srgbClr val="DDDDDD">
                    <a:alpha val="14820"/>
                  </a:srgbClr>
                </a:gs>
              </a:gsLst>
              <a:lin ang="2700000"/>
            </a:gradFill>
          </p:spPr>
        </p:sp>
        <p:sp>
          <p:nvSpPr>
            <p:cNvPr id="30" name="TextBox 9">
              <a:extLst>
                <a:ext uri="{FF2B5EF4-FFF2-40B4-BE49-F238E27FC236}">
                  <a16:creationId xmlns:a16="http://schemas.microsoft.com/office/drawing/2014/main" id="{2880F5CE-C4EA-CD79-6C47-18BBC8015246}"/>
                </a:ext>
              </a:extLst>
            </p:cNvPr>
            <p:cNvSpPr txBox="1"/>
            <p:nvPr/>
          </p:nvSpPr>
          <p:spPr>
            <a:xfrm>
              <a:off x="0" y="-66675"/>
              <a:ext cx="1659648" cy="1623543"/>
            </a:xfrm>
            <a:prstGeom prst="rect">
              <a:avLst/>
            </a:prstGeom>
          </p:spPr>
          <p:txBody>
            <a:bodyPr lIns="50800" tIns="50800" rIns="50800" bIns="50800" rtlCol="0" anchor="ctr"/>
            <a:lstStyle/>
            <a:p>
              <a:pPr marL="0" marR="0" lvl="0" indent="0" algn="ctr" defTabSz="914400" rtl="0" eaLnBrk="1" fontAlgn="auto" latinLnBrk="0" hangingPunct="1">
                <a:lnSpc>
                  <a:spcPts val="3151"/>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24" name="TextBox 17">
            <a:extLst>
              <a:ext uri="{FF2B5EF4-FFF2-40B4-BE49-F238E27FC236}">
                <a16:creationId xmlns:a16="http://schemas.microsoft.com/office/drawing/2014/main" id="{68807C4A-05C9-5063-6196-82F56D26F339}"/>
              </a:ext>
            </a:extLst>
          </p:cNvPr>
          <p:cNvSpPr txBox="1"/>
          <p:nvPr/>
        </p:nvSpPr>
        <p:spPr>
          <a:xfrm>
            <a:off x="1068466" y="2158243"/>
            <a:ext cx="5772515" cy="870204"/>
          </a:xfrm>
          <a:prstGeom prst="rect">
            <a:avLst/>
          </a:prstGeom>
        </p:spPr>
        <p:txBody>
          <a:bodyPr lIns="0" tIns="0" rIns="0" bIns="0" rtlCol="0" anchor="t">
            <a:spAutoFit/>
          </a:bodyPr>
          <a:lstStyle/>
          <a:p>
            <a:pPr marL="0" marR="0" lvl="0" indent="0" algn="l" defTabSz="914400" rtl="0" eaLnBrk="1" fontAlgn="auto" latinLnBrk="0" hangingPunct="1">
              <a:lnSpc>
                <a:spcPts val="6527"/>
              </a:lnSpc>
              <a:spcBef>
                <a:spcPts val="0"/>
              </a:spcBef>
              <a:spcAft>
                <a:spcPts val="0"/>
              </a:spcAft>
              <a:buClrTx/>
              <a:buSzTx/>
              <a:buFontTx/>
              <a:buNone/>
              <a:tabLst/>
              <a:defRPr/>
            </a:pPr>
            <a:r>
              <a:rPr kumimoji="0" lang="en-US" sz="6399" b="1" i="0" u="none" strike="noStrike" kern="1200" cap="none" spc="-287" normalizeH="0" baseline="0" noProof="0" dirty="0">
                <a:ln>
                  <a:noFill/>
                </a:ln>
                <a:solidFill>
                  <a:srgbClr val="FFFFFF"/>
                </a:solidFill>
                <a:effectLst/>
                <a:uLnTx/>
                <a:uFillTx/>
                <a:latin typeface="Muli Bold"/>
                <a:ea typeface="Muli Bold"/>
                <a:cs typeface="Muli Bold"/>
                <a:sym typeface="Muli Bold"/>
              </a:rPr>
              <a:t>2. Modelling</a:t>
            </a:r>
          </a:p>
        </p:txBody>
      </p: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8D9C220E-065C-DBA0-39ED-EBFFCD6CE844}"/>
                  </a:ext>
                </a:extLst>
              </p:cNvPr>
              <p:cNvSpPr txBox="1"/>
              <p:nvPr/>
            </p:nvSpPr>
            <p:spPr>
              <a:xfrm>
                <a:off x="1639687" y="4289952"/>
                <a:ext cx="5402755" cy="135267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nary>
                        <m:naryPr>
                          <m:chr m:val="∑"/>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naryPr>
                        <m:sub>
                          <m:r>
                            <m:rPr>
                              <m:brk m:alnAt="23"/>
                            </m:r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𝑗</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=1</m:t>
                          </m:r>
                        </m:sub>
                        <m:sup>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𝐾</m:t>
                          </m:r>
                        </m:sup>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𝑋</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mn-ea"/>
                              <a:cs typeface="+mn-cs"/>
                            </a:rPr>
                            <m:t>𝑖𝑗</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m:t>
                          </m:r>
                          <m:r>
                            <a:rPr kumimoji="0" lang="vi-VN"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t>1</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  </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r>
                            <m:rPr>
                              <m:sty m:val="p"/>
                            </m:rPr>
                            <a:rPr kumimoji="0" lang="vi-VN"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i</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r>
                            <a:rPr kumimoji="0" lang="vi-VN"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1</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r>
                            <a:rPr kumimoji="0" lang="vi-VN"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2</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 </m:t>
                          </m:r>
                          <m:r>
                            <m:rPr>
                              <m:sty m:val="p"/>
                            </m:rPr>
                            <a:rPr kumimoji="0" lang="vi-VN" sz="2800" b="0" i="0"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N</m:t>
                          </m:r>
                          <m:r>
                            <a:rPr kumimoji="0" lang="vi-VN" sz="2800" b="0" i="0"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_</m:t>
                          </m:r>
                          <m:r>
                            <m:rPr>
                              <m:sty m:val="p"/>
                            </m:rPr>
                            <a:rPr kumimoji="0" lang="vi-VN" sz="2800" b="0" i="0"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items</m:t>
                          </m:r>
                          <m:r>
                            <a:rPr kumimoji="0" lang="vi-VN"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e>
                      </m:nary>
                    </m:oMath>
                  </m:oMathPara>
                </a14:m>
                <a:endParaRPr kumimoji="0" lang="en-US" sz="2400" b="0" i="0" u="none" strike="noStrike" kern="1200" cap="none" spc="0" normalizeH="0" baseline="0" noProof="0" dirty="0">
                  <a:ln>
                    <a:noFill/>
                  </a:ln>
                  <a:solidFill>
                    <a:prstClr val="white"/>
                  </a:solidFill>
                  <a:effectLst/>
                  <a:uLnTx/>
                  <a:uFillTx/>
                  <a:latin typeface="Calibri"/>
                  <a:ea typeface="+mn-ea"/>
                  <a:cs typeface="+mn-cs"/>
                </a:endParaRPr>
              </a:p>
            </p:txBody>
          </p:sp>
        </mc:Choice>
        <mc:Fallback xmlns="">
          <p:sp>
            <p:nvSpPr>
              <p:cNvPr id="37" name="TextBox 36">
                <a:extLst>
                  <a:ext uri="{FF2B5EF4-FFF2-40B4-BE49-F238E27FC236}">
                    <a16:creationId xmlns:a16="http://schemas.microsoft.com/office/drawing/2014/main" id="{8D9C220E-065C-DBA0-39ED-EBFFCD6CE844}"/>
                  </a:ext>
                </a:extLst>
              </p:cNvPr>
              <p:cNvSpPr txBox="1">
                <a:spLocks noRot="1" noChangeAspect="1" noMove="1" noResize="1" noEditPoints="1" noAdjustHandles="1" noChangeArrowheads="1" noChangeShapeType="1" noTextEdit="1"/>
              </p:cNvSpPr>
              <p:nvPr/>
            </p:nvSpPr>
            <p:spPr>
              <a:xfrm>
                <a:off x="1639687" y="4289952"/>
                <a:ext cx="5402755" cy="1352678"/>
              </a:xfrm>
              <a:prstGeom prst="rect">
                <a:avLst/>
              </a:prstGeom>
              <a:blipFill>
                <a:blip r:embed="rId6"/>
                <a:stretch>
                  <a:fillRect r="-8804"/>
                </a:stretch>
              </a:blipFill>
            </p:spPr>
            <p:txBody>
              <a:bodyPr/>
              <a:lstStyle/>
              <a:p>
                <a:r>
                  <a:rPr lang="en-US">
                    <a:noFill/>
                  </a:rPr>
                  <a:t> </a:t>
                </a:r>
              </a:p>
            </p:txBody>
          </p:sp>
        </mc:Fallback>
      </mc:AlternateContent>
      <p:sp>
        <p:nvSpPr>
          <p:cNvPr id="38" name="TextBox 19">
            <a:extLst>
              <a:ext uri="{FF2B5EF4-FFF2-40B4-BE49-F238E27FC236}">
                <a16:creationId xmlns:a16="http://schemas.microsoft.com/office/drawing/2014/main" id="{0A6B6B7C-F427-C1F7-185C-E1D81D4D40FC}"/>
              </a:ext>
            </a:extLst>
          </p:cNvPr>
          <p:cNvSpPr txBox="1"/>
          <p:nvPr/>
        </p:nvSpPr>
        <p:spPr>
          <a:xfrm>
            <a:off x="1010962" y="5810908"/>
            <a:ext cx="6076761" cy="849207"/>
          </a:xfrm>
          <a:prstGeom prst="rect">
            <a:avLst/>
          </a:prstGeom>
        </p:spPr>
        <p:txBody>
          <a:bodyPr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Items can not overlap each other</a:t>
            </a:r>
          </a:p>
          <a:p>
            <a:pPr marL="259080" marR="0" lvl="1" algn="l" defTabSz="914400" rtl="0" eaLnBrk="1" fontAlgn="auto" latinLnBrk="0" hangingPunct="1">
              <a:lnSpc>
                <a:spcPts val="3359"/>
              </a:lnSpc>
              <a:spcBef>
                <a:spcPts val="0"/>
              </a:spcBef>
              <a:spcAft>
                <a:spcPts val="0"/>
              </a:spcAft>
              <a:buClrTx/>
              <a:buSzTx/>
              <a:tabLst/>
              <a:defRPr/>
            </a:pP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    Create new variable </a:t>
            </a:r>
            <a:r>
              <a:rPr kumimoji="0" lang="en-US" sz="2800" b="1" u="none" strike="noStrike" kern="1200" cap="none" spc="0" normalizeH="0" baseline="0" noProof="0" dirty="0">
                <a:ln>
                  <a:noFill/>
                </a:ln>
                <a:solidFill>
                  <a:srgbClr val="FFFFFF"/>
                </a:solidFill>
                <a:effectLst/>
                <a:uLnTx/>
                <a:uFillTx/>
                <a:latin typeface="Cambria Math" panose="02040503050406030204" pitchFamily="18" charset="0"/>
                <a:ea typeface="Cambria Math" panose="02040503050406030204" pitchFamily="18" charset="0"/>
                <a:cs typeface="Poppins"/>
                <a:sym typeface="Poppins"/>
              </a:rPr>
              <a:t>e</a:t>
            </a:r>
            <a:r>
              <a:rPr kumimoji="0" lang="en-US" sz="2400" b="0" i="1" u="none" strike="noStrike" kern="1200" cap="none" spc="0" normalizeH="0" baseline="0" noProof="0" dirty="0">
                <a:ln>
                  <a:noFill/>
                </a:ln>
                <a:solidFill>
                  <a:srgbClr val="FFFFFF"/>
                </a:solidFill>
                <a:effectLst/>
                <a:uLnTx/>
                <a:uFillTx/>
                <a:latin typeface="Poppins"/>
                <a:ea typeface="Poppins"/>
                <a:cs typeface="Poppins"/>
                <a:sym typeface="Poppins"/>
              </a:rPr>
              <a:t> </a:t>
            </a:r>
            <a:r>
              <a:rPr kumimoji="0" lang="en-US" sz="2400" b="0" u="none" strike="noStrike" kern="1200" cap="none" spc="0" normalizeH="0" baseline="0" noProof="0" dirty="0">
                <a:ln>
                  <a:noFill/>
                </a:ln>
                <a:solidFill>
                  <a:srgbClr val="FFFFFF"/>
                </a:solidFill>
                <a:effectLst/>
                <a:uLnTx/>
                <a:uFillTx/>
                <a:latin typeface="Poppins"/>
                <a:ea typeface="Poppins"/>
                <a:cs typeface="Poppins"/>
                <a:sym typeface="Poppins"/>
              </a:rPr>
              <a:t>such that</a:t>
            </a:r>
            <a:endPar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029F1724-183D-6E2A-0A54-492C2335C4A3}"/>
                  </a:ext>
                </a:extLst>
              </p:cNvPr>
              <p:cNvSpPr txBox="1"/>
              <p:nvPr/>
            </p:nvSpPr>
            <p:spPr>
              <a:xfrm>
                <a:off x="9029335" y="2902221"/>
                <a:ext cx="8147034" cy="1053494"/>
              </a:xfrm>
              <a:prstGeom prst="rect">
                <a:avLst/>
              </a:prstGeom>
              <a:noFill/>
            </p:spPr>
            <p:txBody>
              <a:bodyPr wrap="square" rtlCol="0">
                <a:spAutoFit/>
              </a:bodyPr>
              <a:lstStyle/>
              <a:p>
                <a:pPr lvl="0"/>
                <a:r>
                  <a:rPr kumimoji="0" lang="en-US" sz="2800" b="0" i="0" u="none" strike="noStrike" kern="1200" cap="none" spc="0" normalizeH="0" baseline="0" noProof="0" dirty="0">
                    <a:ln>
                      <a:noFill/>
                    </a:ln>
                    <a:solidFill>
                      <a:prstClr val="white"/>
                    </a:solidFill>
                    <a:effectLst/>
                    <a:uLnTx/>
                    <a:uFillTx/>
                    <a:latin typeface="Calibri"/>
                    <a:ea typeface="+mn-ea"/>
                    <a:cs typeface="+mn-cs"/>
                  </a:rPr>
                  <a:t>	</a:t>
                </a:r>
                <a14:m>
                  <m:oMath xmlns:m="http://schemas.openxmlformats.org/officeDocument/2006/math">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d>
                      <m:dPr>
                        <m:begChr m:val="{"/>
                        <m:endChr m:val=""/>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dPr>
                      <m:e>
                        <m:eqArr>
                          <m:eqArr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ctrlPr>
                          </m:eqArr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𝑟</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m:t>
                            </m:r>
                            <m:d>
                              <m:d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d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1 −</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𝑋𝑖𝑗</m:t>
                                </m:r>
                              </m:e>
                            </m:d>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𝑀</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𝑊𝑗</m:t>
                            </m:r>
                          </m:e>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𝑡</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𝑖</m:t>
                            </m:r>
                            <m:r>
                              <a:rPr kumimoji="0" lang="en-US" sz="2800" b="0" i="1" u="none" strike="noStrike" kern="1200" cap="none" spc="0" normalizeH="0" baseline="0" noProof="0">
                                <a:ln>
                                  <a:noFill/>
                                </a:ln>
                                <a:solidFill>
                                  <a:prstClr val="white"/>
                                </a:solidFill>
                                <a:effectLst/>
                                <a:uLnTx/>
                                <a:uFillTx/>
                                <a:latin typeface="Cambria Math" panose="02040503050406030204" pitchFamily="18" charset="0"/>
                                <a:ea typeface="Cambria Math" panose="02040503050406030204" pitchFamily="18" charset="0"/>
                                <a:cs typeface="+mn-cs"/>
                              </a:rPr>
                              <m:t>≤</m:t>
                            </m:r>
                            <m:d>
                              <m:dPr>
                                <m:ctrlP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ctrlPr>
                              </m:dPr>
                              <m:e>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1 − </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𝑋𝑖𝑗</m:t>
                                </m:r>
                              </m:e>
                            </m:d>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𝑀</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Cambria Math" panose="02040503050406030204" pitchFamily="18" charset="0"/>
                                <a:cs typeface="+mn-cs"/>
                              </a:rPr>
                              <m:t>𝐻𝑗</m:t>
                            </m:r>
                          </m:e>
                        </m:eqArr>
                      </m:e>
                    </m:d>
                  </m:oMath>
                </a14:m>
                <a:endParaRPr kumimoji="0" lang="en-US" sz="2800" b="0" i="0" u="none" strike="noStrike" kern="1200" cap="none" spc="0" normalizeH="0" baseline="0" noProof="0" dirty="0">
                  <a:ln>
                    <a:noFill/>
                  </a:ln>
                  <a:solidFill>
                    <a:prstClr val="white"/>
                  </a:solidFill>
                  <a:effectLst/>
                  <a:uLnTx/>
                  <a:uFillTx/>
                  <a:latin typeface="Calibri"/>
                  <a:ea typeface="+mn-ea"/>
                  <a:cs typeface="+mn-cs"/>
                </a:endParaRPr>
              </a:p>
            </p:txBody>
          </p:sp>
        </mc:Choice>
        <mc:Fallback xmlns="">
          <p:sp>
            <p:nvSpPr>
              <p:cNvPr id="11" name="TextBox 10">
                <a:extLst>
                  <a:ext uri="{FF2B5EF4-FFF2-40B4-BE49-F238E27FC236}">
                    <a16:creationId xmlns:a16="http://schemas.microsoft.com/office/drawing/2014/main" id="{029F1724-183D-6E2A-0A54-492C2335C4A3}"/>
                  </a:ext>
                </a:extLst>
              </p:cNvPr>
              <p:cNvSpPr txBox="1">
                <a:spLocks noRot="1" noChangeAspect="1" noMove="1" noResize="1" noEditPoints="1" noAdjustHandles="1" noChangeArrowheads="1" noChangeShapeType="1" noTextEdit="1"/>
              </p:cNvSpPr>
              <p:nvPr/>
            </p:nvSpPr>
            <p:spPr>
              <a:xfrm>
                <a:off x="9029335" y="2902221"/>
                <a:ext cx="8147034" cy="1053494"/>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9">
                <a:extLst>
                  <a:ext uri="{FF2B5EF4-FFF2-40B4-BE49-F238E27FC236}">
                    <a16:creationId xmlns:a16="http://schemas.microsoft.com/office/drawing/2014/main" id="{3CE6186F-F169-478F-478C-A589FE0501D4}"/>
                  </a:ext>
                </a:extLst>
              </p:cNvPr>
              <p:cNvSpPr txBox="1"/>
              <p:nvPr/>
            </p:nvSpPr>
            <p:spPr>
              <a:xfrm>
                <a:off x="9402379" y="2499965"/>
                <a:ext cx="8648700" cy="425116"/>
              </a:xfrm>
              <a:prstGeom prst="rect">
                <a:avLst/>
              </a:prstGeom>
            </p:spPr>
            <p:txBody>
              <a:bodyPr wrap="square" lIns="0" tIns="0" rIns="0" bIns="0" rtlCol="0" anchor="t">
                <a:spAutoFit/>
              </a:bodyPr>
              <a:lstStyle/>
              <a:p>
                <a:pPr marL="518160" marR="0" lvl="1" indent="-259080" algn="l" defTabSz="914400" rtl="0" eaLnBrk="1" fontAlgn="auto" latinLnBrk="0" hangingPunct="1">
                  <a:lnSpc>
                    <a:spcPts val="3359"/>
                  </a:lnSpc>
                  <a:spcBef>
                    <a:spcPts val="0"/>
                  </a:spcBef>
                  <a:spcAft>
                    <a:spcPts val="0"/>
                  </a:spcAft>
                  <a:buClrTx/>
                  <a:buSzTx/>
                  <a:buFont typeface="Arial"/>
                  <a:buChar char="•"/>
                  <a:tabLst/>
                  <a:defRPr/>
                </a:pP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Items can not exceed the truck if </a:t>
                </a:r>
                <a14:m>
                  <m:oMath xmlns:m="http://schemas.openxmlformats.org/officeDocument/2006/math">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𝑋</m:t>
                    </m:r>
                    <m:r>
                      <a:rPr kumimoji="0" lang="en-US" sz="2800" b="0" i="1" u="none" strike="noStrike" kern="1200" cap="none" spc="0" normalizeH="0" baseline="-25000" noProof="0" smtClean="0">
                        <a:ln>
                          <a:noFill/>
                        </a:ln>
                        <a:solidFill>
                          <a:prstClr val="white"/>
                        </a:solidFill>
                        <a:effectLst/>
                        <a:uLnTx/>
                        <a:uFillTx/>
                        <a:latin typeface="Cambria Math" panose="02040503050406030204" pitchFamily="18" charset="0"/>
                        <a:ea typeface="+mn-ea"/>
                        <a:cs typeface="+mn-cs"/>
                      </a:rPr>
                      <m:t>𝑖𝑗</m:t>
                    </m:r>
                    <m:r>
                      <a:rPr kumimoji="0" lang="en-US" sz="2800" b="0" i="1" u="none" strike="noStrike" kern="1200" cap="none" spc="0" normalizeH="0" baseline="0" noProof="0" smtClean="0">
                        <a:ln>
                          <a:noFill/>
                        </a:ln>
                        <a:solidFill>
                          <a:prstClr val="white"/>
                        </a:solidFill>
                        <a:effectLst/>
                        <a:uLnTx/>
                        <a:uFillTx/>
                        <a:latin typeface="Cambria Math" panose="02040503050406030204" pitchFamily="18" charset="0"/>
                        <a:ea typeface="+mn-ea"/>
                        <a:cs typeface="+mn-cs"/>
                      </a:rPr>
                      <m:t>=</m:t>
                    </m:r>
                    <m:r>
                      <a:rPr kumimoji="0" lang="vi-VN" sz="2800" b="0" i="1" u="none" strike="noStrike" kern="1200" cap="none" spc="0" normalizeH="0" baseline="0" noProof="0">
                        <a:ln>
                          <a:noFill/>
                        </a:ln>
                        <a:solidFill>
                          <a:prstClr val="white"/>
                        </a:solidFill>
                        <a:effectLst/>
                        <a:uLnTx/>
                        <a:uFillTx/>
                        <a:latin typeface="Cambria Math" panose="02040503050406030204" pitchFamily="18" charset="0"/>
                        <a:ea typeface="+mn-ea"/>
                        <a:cs typeface="+mn-cs"/>
                      </a:rPr>
                      <m:t>1</m:t>
                    </m:r>
                  </m:oMath>
                </a14:m>
                <a:endPar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endParaRPr>
              </a:p>
            </p:txBody>
          </p:sp>
        </mc:Choice>
        <mc:Fallback xmlns="">
          <p:sp>
            <p:nvSpPr>
              <p:cNvPr id="12" name="TextBox 19">
                <a:extLst>
                  <a:ext uri="{FF2B5EF4-FFF2-40B4-BE49-F238E27FC236}">
                    <a16:creationId xmlns:a16="http://schemas.microsoft.com/office/drawing/2014/main" id="{3CE6186F-F169-478F-478C-A589FE0501D4}"/>
                  </a:ext>
                </a:extLst>
              </p:cNvPr>
              <p:cNvSpPr txBox="1">
                <a:spLocks noRot="1" noChangeAspect="1" noMove="1" noResize="1" noEditPoints="1" noAdjustHandles="1" noChangeArrowheads="1" noChangeShapeType="1" noTextEdit="1"/>
              </p:cNvSpPr>
              <p:nvPr/>
            </p:nvSpPr>
            <p:spPr>
              <a:xfrm>
                <a:off x="9402379" y="2499965"/>
                <a:ext cx="8648700" cy="425116"/>
              </a:xfrm>
              <a:prstGeom prst="rect">
                <a:avLst/>
              </a:prstGeom>
              <a:blipFill>
                <a:blip r:embed="rId8"/>
                <a:stretch>
                  <a:fillRect t="-11429" b="-40000"/>
                </a:stretch>
              </a:blipFill>
            </p:spPr>
            <p:txBody>
              <a:bodyPr/>
              <a:lstStyle/>
              <a:p>
                <a:r>
                  <a:rPr lang="en-US">
                    <a:noFill/>
                  </a:rPr>
                  <a:t> </a:t>
                </a:r>
              </a:p>
            </p:txBody>
          </p:sp>
        </mc:Fallback>
      </mc:AlternateContent>
      <p:sp>
        <p:nvSpPr>
          <p:cNvPr id="25" name="TextBox 19">
            <a:extLst>
              <a:ext uri="{FF2B5EF4-FFF2-40B4-BE49-F238E27FC236}">
                <a16:creationId xmlns:a16="http://schemas.microsoft.com/office/drawing/2014/main" id="{8D8758FE-7EDA-A593-BF68-D05EE4F08433}"/>
              </a:ext>
            </a:extLst>
          </p:cNvPr>
          <p:cNvSpPr txBox="1"/>
          <p:nvPr/>
        </p:nvSpPr>
        <p:spPr>
          <a:xfrm>
            <a:off x="12369956" y="4217738"/>
            <a:ext cx="1181100" cy="849207"/>
          </a:xfrm>
          <a:prstGeom prst="rect">
            <a:avLst/>
          </a:prstGeom>
        </p:spPr>
        <p:txBody>
          <a:bodyPr wrap="square" lIns="0" tIns="0" rIns="0" bIns="0" rtlCol="0" anchor="t">
            <a:spAutoFit/>
          </a:bodyPr>
          <a:lstStyle/>
          <a:p>
            <a:pPr marL="259080" marR="0" lvl="1" indent="0" algn="l" defTabSz="914400" rtl="0" eaLnBrk="1" fontAlgn="auto" latinLnBrk="0" hangingPunct="1">
              <a:lnSpc>
                <a:spcPts val="3359"/>
              </a:lnSpc>
              <a:spcBef>
                <a:spcPts val="0"/>
              </a:spcBef>
              <a:spcAft>
                <a:spcPts val="0"/>
              </a:spcAft>
              <a:buClrTx/>
              <a:buSzTx/>
              <a:buFontTx/>
              <a:buNone/>
              <a:tabLst/>
              <a:defRPr/>
            </a:pPr>
            <a:endParaRPr lang="en-US" sz="2400" dirty="0">
              <a:solidFill>
                <a:srgbClr val="FFFFFF"/>
              </a:solidFill>
              <a:latin typeface="Poppins"/>
              <a:ea typeface="Poppins"/>
              <a:cs typeface="Poppins"/>
              <a:sym typeface="Poppins"/>
            </a:endParaRPr>
          </a:p>
          <a:p>
            <a:pPr marL="259080" marR="0" lvl="1" indent="0" algn="l" defTabSz="914400" rtl="0" eaLnBrk="1" fontAlgn="auto" latinLnBrk="0" hangingPunct="1">
              <a:lnSpc>
                <a:spcPts val="3359"/>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endParaRPr>
          </a:p>
        </p:txBody>
      </p:sp>
      <p:pic>
        <p:nvPicPr>
          <p:cNvPr id="9" name="Picture 8">
            <a:extLst>
              <a:ext uri="{FF2B5EF4-FFF2-40B4-BE49-F238E27FC236}">
                <a16:creationId xmlns:a16="http://schemas.microsoft.com/office/drawing/2014/main" id="{AE8E2DEC-4D5B-9F80-F1BC-ACC8CF95EB3D}"/>
              </a:ext>
            </a:extLst>
          </p:cNvPr>
          <p:cNvPicPr>
            <a:picLocks noChangeAspect="1"/>
          </p:cNvPicPr>
          <p:nvPr/>
        </p:nvPicPr>
        <p:blipFill>
          <a:blip r:embed="rId9"/>
          <a:srcRect r="6649"/>
          <a:stretch/>
        </p:blipFill>
        <p:spPr>
          <a:xfrm>
            <a:off x="982583" y="7248657"/>
            <a:ext cx="2909982" cy="1469278"/>
          </a:xfrm>
          <a:prstGeom prst="rect">
            <a:avLst/>
          </a:prstGeom>
        </p:spPr>
      </p:pic>
      <p:pic>
        <p:nvPicPr>
          <p:cNvPr id="14" name="Picture 13">
            <a:extLst>
              <a:ext uri="{FF2B5EF4-FFF2-40B4-BE49-F238E27FC236}">
                <a16:creationId xmlns:a16="http://schemas.microsoft.com/office/drawing/2014/main" id="{597306B1-70AF-0579-E586-CA7DE1697579}"/>
              </a:ext>
            </a:extLst>
          </p:cNvPr>
          <p:cNvPicPr>
            <a:picLocks noChangeAspect="1"/>
          </p:cNvPicPr>
          <p:nvPr/>
        </p:nvPicPr>
        <p:blipFill>
          <a:blip r:embed="rId10"/>
          <a:srcRect t="3192" r="1246"/>
          <a:stretch/>
        </p:blipFill>
        <p:spPr>
          <a:xfrm>
            <a:off x="3892565" y="6828393"/>
            <a:ext cx="8147035" cy="2388562"/>
          </a:xfrm>
          <a:prstGeom prst="rect">
            <a:avLst/>
          </a:prstGeom>
        </p:spPr>
      </p:pic>
      <p:sp>
        <p:nvSpPr>
          <p:cNvPr id="17" name="TextBox 18">
            <a:extLst>
              <a:ext uri="{FF2B5EF4-FFF2-40B4-BE49-F238E27FC236}">
                <a16:creationId xmlns:a16="http://schemas.microsoft.com/office/drawing/2014/main" id="{25CCE9D8-B26B-354F-AD2F-7A45C1EF37DF}"/>
              </a:ext>
            </a:extLst>
          </p:cNvPr>
          <p:cNvSpPr txBox="1"/>
          <p:nvPr/>
        </p:nvSpPr>
        <p:spPr>
          <a:xfrm>
            <a:off x="9402379" y="4285069"/>
            <a:ext cx="5673836" cy="619125"/>
          </a:xfrm>
          <a:prstGeom prst="rect">
            <a:avLst/>
          </a:prstGeom>
        </p:spPr>
        <p:txBody>
          <a:bodyPr lIns="0" tIns="0" rIns="0" bIns="0" rtlCol="0" anchor="t">
            <a:spAutoFit/>
          </a:bodyPr>
          <a:lstStyle/>
          <a:p>
            <a:pPr marL="0" marR="0" lvl="0" indent="0" algn="l" defTabSz="914400" rtl="0" eaLnBrk="1" fontAlgn="auto" latinLnBrk="0" hangingPunct="1">
              <a:lnSpc>
                <a:spcPts val="5220"/>
              </a:lnSpc>
              <a:spcBef>
                <a:spcPts val="0"/>
              </a:spcBef>
              <a:spcAft>
                <a:spcPts val="0"/>
              </a:spcAft>
              <a:buClrTx/>
              <a:buSzTx/>
              <a:buFontTx/>
              <a:buNone/>
              <a:tabLst/>
              <a:defRPr/>
            </a:pPr>
            <a:r>
              <a:rPr kumimoji="0" lang="en-US" sz="3600" b="1" i="0" u="none" strike="noStrike" kern="1200" cap="none" spc="-162" normalizeH="0" baseline="0" noProof="0" dirty="0">
                <a:ln>
                  <a:noFill/>
                </a:ln>
                <a:solidFill>
                  <a:srgbClr val="FFFFFF"/>
                </a:solidFill>
                <a:effectLst/>
                <a:uLnTx/>
                <a:uFillTx/>
                <a:latin typeface="Muli Bold"/>
                <a:ea typeface="Muli Bold"/>
                <a:cs typeface="Muli Bold"/>
                <a:sym typeface="Muli Bold"/>
              </a:rPr>
              <a:t>2.2.3 Objective Function </a:t>
            </a:r>
          </a:p>
        </p:txBody>
      </p: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B956D664-22E0-2E89-09C2-9A3E9C3EB250}"/>
                  </a:ext>
                </a:extLst>
              </p:cNvPr>
              <p:cNvSpPr txBox="1"/>
              <p:nvPr/>
            </p:nvSpPr>
            <p:spPr>
              <a:xfrm>
                <a:off x="9286366" y="4941533"/>
                <a:ext cx="4861278" cy="135267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nary>
                        <m:naryPr>
                          <m:chr m:val="∑"/>
                          <m:ctrlPr>
                            <a:rPr lang="en-US" sz="2800" i="1" smtClean="0">
                              <a:solidFill>
                                <a:schemeClr val="bg1"/>
                              </a:solidFill>
                              <a:latin typeface="Cambria Math" panose="02040503050406030204" pitchFamily="18" charset="0"/>
                            </a:rPr>
                          </m:ctrlPr>
                        </m:naryPr>
                        <m:sub>
                          <m:r>
                            <a:rPr lang="en-US" sz="2800" b="0" i="1" smtClean="0">
                              <a:solidFill>
                                <a:schemeClr val="bg1"/>
                              </a:solidFill>
                              <a:latin typeface="Cambria Math" panose="02040503050406030204" pitchFamily="18" charset="0"/>
                            </a:rPr>
                            <m:t>𝑖</m:t>
                          </m:r>
                          <m:r>
                            <a:rPr lang="en-US" sz="2800" b="0" i="1" smtClean="0">
                              <a:solidFill>
                                <a:schemeClr val="bg1"/>
                              </a:solidFill>
                              <a:latin typeface="Cambria Math" panose="02040503050406030204" pitchFamily="18" charset="0"/>
                            </a:rPr>
                            <m:t>=1</m:t>
                          </m:r>
                        </m:sub>
                        <m:sup>
                          <m:r>
                            <a:rPr lang="en-US" sz="2800" b="0" i="1" smtClean="0">
                              <a:solidFill>
                                <a:schemeClr val="bg1"/>
                              </a:solidFill>
                              <a:latin typeface="Cambria Math" panose="02040503050406030204" pitchFamily="18" charset="0"/>
                            </a:rPr>
                            <m:t>𝐾</m:t>
                          </m:r>
                        </m:sup>
                        <m:e>
                          <m:r>
                            <a:rPr lang="en-US" sz="2800" b="0" i="1" smtClean="0">
                              <a:solidFill>
                                <a:schemeClr val="bg1"/>
                              </a:solidFill>
                              <a:latin typeface="Cambria Math" panose="02040503050406030204" pitchFamily="18" charset="0"/>
                            </a:rPr>
                            <m:t>𝑍</m:t>
                          </m:r>
                          <m:r>
                            <a:rPr lang="en-US" sz="2800" i="1" baseline="-25000">
                              <a:solidFill>
                                <a:schemeClr val="bg1"/>
                              </a:solidFill>
                              <a:latin typeface="Cambria Math" panose="02040503050406030204" pitchFamily="18" charset="0"/>
                            </a:rPr>
                            <m:t>𝑖</m:t>
                          </m:r>
                          <m:r>
                            <a:rPr lang="en-US" sz="2800" b="0" i="1" smtClean="0">
                              <a:solidFill>
                                <a:schemeClr val="bg1"/>
                              </a:solidFill>
                              <a:latin typeface="Cambria Math" panose="02040503050406030204" pitchFamily="18" charset="0"/>
                            </a:rPr>
                            <m:t>∗</m:t>
                          </m:r>
                          <m:r>
                            <a:rPr lang="en-US" sz="2800" b="0" i="1" smtClean="0">
                              <a:solidFill>
                                <a:schemeClr val="bg1"/>
                              </a:solidFill>
                              <a:latin typeface="Cambria Math" panose="02040503050406030204" pitchFamily="18" charset="0"/>
                            </a:rPr>
                            <m:t>𝐶𝑖</m:t>
                          </m:r>
                        </m:e>
                      </m:nary>
                    </m:oMath>
                  </m:oMathPara>
                </a14:m>
                <a:endParaRPr lang="en-US" sz="2800" dirty="0"/>
              </a:p>
            </p:txBody>
          </p:sp>
        </mc:Choice>
        <mc:Fallback xmlns="">
          <p:sp>
            <p:nvSpPr>
              <p:cNvPr id="20" name="TextBox 19">
                <a:extLst>
                  <a:ext uri="{FF2B5EF4-FFF2-40B4-BE49-F238E27FC236}">
                    <a16:creationId xmlns:a16="http://schemas.microsoft.com/office/drawing/2014/main" id="{B956D664-22E0-2E89-09C2-9A3E9C3EB250}"/>
                  </a:ext>
                </a:extLst>
              </p:cNvPr>
              <p:cNvSpPr txBox="1">
                <a:spLocks noRot="1" noChangeAspect="1" noMove="1" noResize="1" noEditPoints="1" noAdjustHandles="1" noChangeArrowheads="1" noChangeShapeType="1" noTextEdit="1"/>
              </p:cNvSpPr>
              <p:nvPr/>
            </p:nvSpPr>
            <p:spPr>
              <a:xfrm>
                <a:off x="9286366" y="4941533"/>
                <a:ext cx="4861278" cy="1352678"/>
              </a:xfrm>
              <a:prstGeom prst="rect">
                <a:avLst/>
              </a:prstGeom>
              <a:blipFill>
                <a:blip r:embed="rId11"/>
                <a:stretch>
                  <a:fillRect/>
                </a:stretch>
              </a:blipFill>
            </p:spPr>
            <p:txBody>
              <a:bodyPr/>
              <a:lstStyle/>
              <a:p>
                <a:r>
                  <a:rPr lang="en-US">
                    <a:noFill/>
                  </a:rPr>
                  <a:t> </a:t>
                </a:r>
              </a:p>
            </p:txBody>
          </p:sp>
        </mc:Fallback>
      </mc:AlternateContent>
      <p:sp>
        <p:nvSpPr>
          <p:cNvPr id="21" name="TextBox 19">
            <a:extLst>
              <a:ext uri="{FF2B5EF4-FFF2-40B4-BE49-F238E27FC236}">
                <a16:creationId xmlns:a16="http://schemas.microsoft.com/office/drawing/2014/main" id="{08BA555E-1BC5-3272-2350-44121A9EB381}"/>
              </a:ext>
            </a:extLst>
          </p:cNvPr>
          <p:cNvSpPr txBox="1"/>
          <p:nvPr/>
        </p:nvSpPr>
        <p:spPr>
          <a:xfrm>
            <a:off x="9982200" y="5411277"/>
            <a:ext cx="1181100" cy="413190"/>
          </a:xfrm>
          <a:prstGeom prst="rect">
            <a:avLst/>
          </a:prstGeom>
        </p:spPr>
        <p:txBody>
          <a:bodyPr wrap="square" lIns="0" tIns="0" rIns="0" bIns="0" rtlCol="0" anchor="t">
            <a:spAutoFit/>
          </a:bodyPr>
          <a:lstStyle/>
          <a:p>
            <a:pPr marL="259080" lvl="1" algn="l">
              <a:lnSpc>
                <a:spcPts val="3359"/>
              </a:lnSpc>
            </a:pPr>
            <a:r>
              <a:rPr lang="en-US" sz="2400" dirty="0">
                <a:solidFill>
                  <a:srgbClr val="FFFFFF"/>
                </a:solidFill>
                <a:latin typeface="Poppins"/>
                <a:ea typeface="Poppins"/>
                <a:cs typeface="Poppins"/>
                <a:sym typeface="Poppins"/>
              </a:rPr>
              <a:t>min</a:t>
            </a:r>
          </a:p>
        </p:txBody>
      </p:sp>
    </p:spTree>
    <p:extLst>
      <p:ext uri="{BB962C8B-B14F-4D97-AF65-F5344CB8AC3E}">
        <p14:creationId xmlns:p14="http://schemas.microsoft.com/office/powerpoint/2010/main" val="1194874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500"/>
                                        <p:tgtEl>
                                          <p:spTgt spid="3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500"/>
                                        <p:tgtEl>
                                          <p:spTgt spid="38"/>
                                        </p:tgtEl>
                                      </p:cBhvr>
                                    </p:animEffect>
                                  </p:childTnLst>
                                </p:cTn>
                              </p:par>
                              <p:par>
                                <p:cTn id="26" presetID="10" presetClass="entr" presetSubtype="0" fill="hold" grpId="0" nodeType="withEffect" nodePh="1">
                                  <p:stCondLst>
                                    <p:cond delay="0"/>
                                  </p:stCondLst>
                                  <p:endCondLst>
                                    <p:cond evt="begin" delay="0">
                                      <p:tn val="26"/>
                                    </p:cond>
                                  </p:endCondLst>
                                  <p:childTnLst>
                                    <p:set>
                                      <p:cBhvr>
                                        <p:cTn id="27" dur="1" fill="hold">
                                          <p:stCondLst>
                                            <p:cond delay="0"/>
                                          </p:stCondLst>
                                        </p:cTn>
                                        <p:tgtEl>
                                          <p:spTgt spid="25"/>
                                        </p:tgtEl>
                                        <p:attrNameLst>
                                          <p:attrName>style.visibility</p:attrName>
                                        </p:attrNameLst>
                                      </p:cBhvr>
                                      <p:to>
                                        <p:strVal val="visible"/>
                                      </p:to>
                                    </p:set>
                                    <p:animEffect transition="in" filter="fade">
                                      <p:cBhvr>
                                        <p:cTn id="28" dur="500"/>
                                        <p:tgtEl>
                                          <p:spTgt spid="25"/>
                                        </p:tgtEl>
                                      </p:cBhvr>
                                    </p:animEffect>
                                  </p:childTnLst>
                                </p:cTn>
                              </p:par>
                              <p:par>
                                <p:cTn id="29" presetID="10" presetClass="entr" presetSubtype="0" fill="hold"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par>
                                <p:cTn id="32" presetID="10" presetClass="entr" presetSubtype="0" fill="hold"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500"/>
                                        <p:tgtEl>
                                          <p:spTgt spid="1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4" grpId="0"/>
      <p:bldP spid="37" grpId="0"/>
      <p:bldP spid="38" grpId="0"/>
      <p:bldP spid="11" grpId="0"/>
      <p:bldP spid="12" grpId="0"/>
      <p:bldP spid="25" grpId="0"/>
      <p:bldP spid="17" grpId="0"/>
      <p:bldP spid="20" grpId="0"/>
      <p:bldP spid="2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805</TotalTime>
  <Words>1772</Words>
  <Application>Microsoft Office PowerPoint</Application>
  <PresentationFormat>Custom</PresentationFormat>
  <Paragraphs>369</Paragraphs>
  <Slides>28</Slides>
  <Notes>0</Notes>
  <HiddenSlides>8</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28</vt:i4>
      </vt:variant>
    </vt:vector>
  </HeadingPairs>
  <TitlesOfParts>
    <vt:vector size="39" baseType="lpstr">
      <vt:lpstr>Muli Bold</vt:lpstr>
      <vt:lpstr>Cambria Math</vt:lpstr>
      <vt:lpstr>Darker Grotesque Medium</vt:lpstr>
      <vt:lpstr>Muli Ultra-Bold</vt:lpstr>
      <vt:lpstr>Poppins Bold</vt:lpstr>
      <vt:lpstr>Poppins</vt:lpstr>
      <vt:lpstr>Open Sauce</vt:lpstr>
      <vt:lpstr>Arial</vt:lpstr>
      <vt:lpstr>Muli</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optimization</dc:title>
  <cp:lastModifiedBy>Sơn Trần</cp:lastModifiedBy>
  <cp:revision>13</cp:revision>
  <dcterms:created xsi:type="dcterms:W3CDTF">2006-08-16T00:00:00Z</dcterms:created>
  <dcterms:modified xsi:type="dcterms:W3CDTF">2024-12-16T05:52:20Z</dcterms:modified>
  <dc:identifier>DAGZJ8tsnyc</dc:identifier>
</cp:coreProperties>
</file>

<file path=docProps/thumbnail.jpeg>
</file>